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5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6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  <p:sldMasterId id="2147483720" r:id="rId6"/>
    <p:sldMasterId id="2147483732" r:id="rId7"/>
  </p:sldMasterIdLst>
  <p:notesMasterIdLst>
    <p:notesMasterId r:id="rId25"/>
  </p:notesMasterIdLst>
  <p:handoutMasterIdLst>
    <p:handoutMasterId r:id="rId26"/>
  </p:handoutMasterIdLst>
  <p:sldIdLst>
    <p:sldId id="265" r:id="rId8"/>
    <p:sldId id="326" r:id="rId9"/>
    <p:sldId id="327" r:id="rId10"/>
    <p:sldId id="350" r:id="rId11"/>
    <p:sldId id="296" r:id="rId12"/>
    <p:sldId id="352" r:id="rId13"/>
    <p:sldId id="353" r:id="rId14"/>
    <p:sldId id="354" r:id="rId15"/>
    <p:sldId id="351" r:id="rId16"/>
    <p:sldId id="355" r:id="rId17"/>
    <p:sldId id="357" r:id="rId18"/>
    <p:sldId id="359" r:id="rId19"/>
    <p:sldId id="358" r:id="rId20"/>
    <p:sldId id="361" r:id="rId21"/>
    <p:sldId id="360" r:id="rId22"/>
    <p:sldId id="328" r:id="rId23"/>
    <p:sldId id="343" r:id="rId24"/>
  </p:sldIdLst>
  <p:sldSz cx="9144000" cy="6858000" type="screen4x3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程 文胜" initials="程" lastIdx="1" clrIdx="0">
    <p:extLst>
      <p:ext uri="{19B8F6BF-5375-455C-9EA6-DF929625EA0E}">
        <p15:presenceInfo xmlns:p15="http://schemas.microsoft.com/office/powerpoint/2012/main" userId="1fa8d855b4ce2cf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1F5C0"/>
    <a:srgbClr val="0000FF"/>
    <a:srgbClr val="0066FF"/>
    <a:srgbClr val="A71930"/>
    <a:srgbClr val="FFFF99"/>
    <a:srgbClr val="B9EDF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A548E6-3DD4-4112-B45D-DD032B0B5B37}" v="61" dt="2020-01-30T12:57:40.0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86870" autoAdjust="0"/>
  </p:normalViewPr>
  <p:slideViewPr>
    <p:cSldViewPr>
      <p:cViewPr varScale="1">
        <p:scale>
          <a:sx n="81" d="100"/>
          <a:sy n="81" d="100"/>
        </p:scale>
        <p:origin x="180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79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6111496-B189-429B-AFC5-24D1D34733DC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C90CB45-27BB-4BD8-9A38-71B07E4405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860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628FCE6-EDDF-4DAD-B7E1-744EFADB451A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5463"/>
            <a:ext cx="35052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2938DFF-218C-4948-B31E-06D658EB2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360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38DFF-218C-4948-B31E-06D658EB2B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46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cci.emory.edu/cms" TargetMode="Externa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cci.emory.edu/cms" TargetMode="Externa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69332"/>
            <a:ext cx="8932389" cy="71793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669" y="931863"/>
            <a:ext cx="8859921" cy="5316538"/>
          </a:xfrm>
        </p:spPr>
        <p:txBody>
          <a:bodyPr/>
          <a:lstStyle>
            <a:lvl1pPr>
              <a:spcAft>
                <a:spcPts val="300"/>
              </a:spcAft>
              <a:defRPr>
                <a:latin typeface="Verdana" pitchFamily="34" charset="0"/>
              </a:defRPr>
            </a:lvl1pPr>
            <a:lvl2pPr>
              <a:spcAft>
                <a:spcPts val="300"/>
              </a:spcAft>
              <a:defRPr>
                <a:latin typeface="Verdana" pitchFamily="34" charset="0"/>
              </a:defRPr>
            </a:lvl2pPr>
            <a:lvl3pPr>
              <a:spcAft>
                <a:spcPts val="300"/>
              </a:spcAft>
              <a:defRPr>
                <a:latin typeface="Verdana" pitchFamily="34" charset="0"/>
              </a:defRPr>
            </a:lvl3pPr>
            <a:lvl4pPr>
              <a:spcAft>
                <a:spcPts val="300"/>
              </a:spcAft>
              <a:defRPr>
                <a:latin typeface="Verdana" pitchFamily="34" charset="0"/>
              </a:defRPr>
            </a:lvl4pPr>
            <a:lvl5pPr>
              <a:spcAft>
                <a:spcPts val="300"/>
              </a:spcAft>
              <a:defRPr>
                <a:latin typeface="Verdan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8013" y="515938"/>
            <a:ext cx="2138362" cy="6188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2925" y="515938"/>
            <a:ext cx="6262688" cy="6188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0028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222375" y="2973388"/>
            <a:ext cx="7921625" cy="2741612"/>
          </a:xfrm>
          <a:prstGeom prst="rect">
            <a:avLst/>
          </a:prstGeom>
          <a:solidFill>
            <a:srgbClr val="CCCCC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457200"/>
            <a:endParaRPr lang="en-US" sz="1800" b="0">
              <a:solidFill>
                <a:srgbClr val="000000"/>
              </a:solidFill>
              <a:latin typeface="Arial" charset="0"/>
              <a:ea typeface="ＭＳ Ｐゴシック" pitchFamily="34" charset="-128"/>
              <a:cs typeface="+mn-cs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209800" y="1906588"/>
            <a:ext cx="6096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defTabSz="457200" eaLnBrk="0" hangingPunct="0"/>
            <a:endParaRPr lang="de-DE" sz="1800" b="0">
              <a:solidFill>
                <a:srgbClr val="000000"/>
              </a:solidFill>
              <a:latin typeface="Arial" charset="0"/>
              <a:ea typeface="ＭＳ Ｐゴシック" pitchFamily="34" charset="-128"/>
              <a:cs typeface="+mn-cs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220788" y="2927350"/>
            <a:ext cx="7929562" cy="460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457200"/>
            <a:endParaRPr lang="en-US" sz="1800" b="0">
              <a:solidFill>
                <a:srgbClr val="000000"/>
              </a:solidFill>
              <a:latin typeface="Arial" charset="0"/>
              <a:ea typeface="ＭＳ Ｐゴシック" pitchFamily="34" charset="-128"/>
              <a:cs typeface="+mn-cs"/>
            </a:endParaRPr>
          </a:p>
        </p:txBody>
      </p:sp>
      <p:sp>
        <p:nvSpPr>
          <p:cNvPr id="7" name="Rectangle 13"/>
          <p:cNvSpPr>
            <a:spLocks noChangeArrowheads="1"/>
          </p:cNvSpPr>
          <p:nvPr/>
        </p:nvSpPr>
        <p:spPr bwMode="auto">
          <a:xfrm>
            <a:off x="9525" y="2962275"/>
            <a:ext cx="9140825" cy="9525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457200"/>
            <a:endParaRPr lang="en-US" sz="1800" b="0">
              <a:solidFill>
                <a:srgbClr val="000000"/>
              </a:solidFill>
              <a:latin typeface="Arial" charset="0"/>
              <a:ea typeface="ＭＳ Ｐゴシック" pitchFamily="34" charset="-128"/>
              <a:cs typeface="+mn-cs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20788" cy="6056313"/>
          </a:xfrm>
          <a:prstGeom prst="rect">
            <a:avLst/>
          </a:prstGeom>
          <a:solidFill>
            <a:srgbClr val="D28E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457200"/>
            <a:endParaRPr lang="en-US" sz="1800" b="0">
              <a:solidFill>
                <a:srgbClr val="000000"/>
              </a:solidFill>
              <a:latin typeface="Arial" charset="0"/>
              <a:ea typeface="ＭＳ Ｐゴシック" pitchFamily="34" charset="-128"/>
              <a:cs typeface="+mn-cs"/>
            </a:endParaRPr>
          </a:p>
        </p:txBody>
      </p:sp>
      <p:pic>
        <p:nvPicPr>
          <p:cNvPr id="9" name="Picture 2" descr="Emory | Center for Comprehensive Informatics">
            <a:hlinkClick r:id="rId2" tooltip="Emory | Center for Comprehensive Informatics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81500" y="152400"/>
            <a:ext cx="47625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4073" name="Rectangle 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590800" y="4648200"/>
            <a:ext cx="5943600" cy="684212"/>
          </a:xfrm>
        </p:spPr>
        <p:txBody>
          <a:bodyPr rIns="0"/>
          <a:lstStyle>
            <a:lvl1pPr marL="0" indent="0">
              <a:buFontTx/>
              <a:buNone/>
              <a:defRPr sz="2800">
                <a:latin typeface="Verdana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344074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2590800" y="3810000"/>
            <a:ext cx="5943600" cy="838200"/>
          </a:xfrm>
        </p:spPr>
        <p:txBody>
          <a:bodyPr rIns="0" anchor="b"/>
          <a:lstStyle>
            <a:lvl1pPr>
              <a:defRPr sz="3200">
                <a:latin typeface="Verdan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47800"/>
            <a:ext cx="8505825" cy="5256213"/>
          </a:xfrm>
        </p:spPr>
        <p:txBody>
          <a:bodyPr/>
          <a:lstStyle>
            <a:lvl1pPr>
              <a:spcAft>
                <a:spcPts val="300"/>
              </a:spcAft>
              <a:defRPr>
                <a:latin typeface="Verdana" pitchFamily="34" charset="0"/>
              </a:defRPr>
            </a:lvl1pPr>
            <a:lvl2pPr>
              <a:spcAft>
                <a:spcPts val="300"/>
              </a:spcAft>
              <a:defRPr>
                <a:latin typeface="Verdana" pitchFamily="34" charset="0"/>
              </a:defRPr>
            </a:lvl2pPr>
            <a:lvl3pPr>
              <a:spcAft>
                <a:spcPts val="300"/>
              </a:spcAft>
              <a:defRPr>
                <a:latin typeface="Verdana" pitchFamily="34" charset="0"/>
              </a:defRPr>
            </a:lvl3pPr>
            <a:lvl4pPr>
              <a:spcAft>
                <a:spcPts val="300"/>
              </a:spcAft>
              <a:defRPr>
                <a:latin typeface="Verdana" pitchFamily="34" charset="0"/>
              </a:defRPr>
            </a:lvl4pPr>
            <a:lvl5pPr>
              <a:spcAft>
                <a:spcPts val="300"/>
              </a:spcAft>
              <a:defRPr>
                <a:latin typeface="Verdan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295400"/>
            <a:ext cx="4176713" cy="5408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00613" y="1295400"/>
            <a:ext cx="4176712" cy="5408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 bwMode="auto">
          <a:xfrm>
            <a:off x="542925" y="515938"/>
            <a:ext cx="8553450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anchor="ctr"/>
          <a:lstStyle/>
          <a:p>
            <a:pPr eaLnBrk="0" hangingPunct="0">
              <a:lnSpc>
                <a:spcPct val="95000"/>
              </a:lnSpc>
              <a:defRPr/>
            </a:pPr>
            <a:r>
              <a:rPr lang="en-US" sz="2600" b="0">
                <a:solidFill>
                  <a:srgbClr val="003399"/>
                </a:solidFill>
                <a:latin typeface="Verdana" charset="0"/>
                <a:ea typeface="ＭＳ Ｐゴシック" charset="-128"/>
                <a:cs typeface="ＭＳ Ｐゴシック" charset="-128"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4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974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2388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7450" y="62388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785937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8013" y="515938"/>
            <a:ext cx="2138362" cy="6188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2925" y="515938"/>
            <a:ext cx="6262688" cy="6188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0028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222375" y="2973388"/>
            <a:ext cx="7921625" cy="2741612"/>
          </a:xfrm>
          <a:prstGeom prst="rect">
            <a:avLst/>
          </a:prstGeom>
          <a:solidFill>
            <a:srgbClr val="CCCCC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457200"/>
            <a:endParaRPr lang="en-US" sz="1800" b="0">
              <a:solidFill>
                <a:prstClr val="black"/>
              </a:solidFill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209800" y="1906588"/>
            <a:ext cx="6096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defTabSz="457200" eaLnBrk="0" hangingPunct="0"/>
            <a:endParaRPr lang="de-DE" sz="1800" b="0">
              <a:solidFill>
                <a:prstClr val="black"/>
              </a:solidFill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220788" y="2927350"/>
            <a:ext cx="7929562" cy="460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457200"/>
            <a:endParaRPr lang="en-US" sz="1800" b="0">
              <a:solidFill>
                <a:prstClr val="black"/>
              </a:solidFill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7" name="Rectangle 13"/>
          <p:cNvSpPr>
            <a:spLocks noChangeArrowheads="1"/>
          </p:cNvSpPr>
          <p:nvPr/>
        </p:nvSpPr>
        <p:spPr bwMode="auto">
          <a:xfrm>
            <a:off x="9525" y="2962275"/>
            <a:ext cx="9140825" cy="9525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457200"/>
            <a:endParaRPr lang="en-US" sz="1800" b="0">
              <a:solidFill>
                <a:prstClr val="black"/>
              </a:solidFill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20788" cy="6056313"/>
          </a:xfrm>
          <a:prstGeom prst="rect">
            <a:avLst/>
          </a:prstGeom>
          <a:solidFill>
            <a:srgbClr val="D28E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457200"/>
            <a:endParaRPr lang="en-US" sz="1800" b="0">
              <a:solidFill>
                <a:prstClr val="black"/>
              </a:solidFill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  <p:pic>
        <p:nvPicPr>
          <p:cNvPr id="9" name="Picture 2" descr="Emory | Center for Comprehensive Informatics">
            <a:hlinkClick r:id="rId2" tooltip="Emory | Center for Comprehensive Informatics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81500" y="152400"/>
            <a:ext cx="47625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4073" name="Rectangle 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590800" y="4648200"/>
            <a:ext cx="5943600" cy="684212"/>
          </a:xfrm>
        </p:spPr>
        <p:txBody>
          <a:bodyPr rIns="0"/>
          <a:lstStyle>
            <a:lvl1pPr marL="0" indent="0">
              <a:buFontTx/>
              <a:buNone/>
              <a:defRPr sz="2800">
                <a:latin typeface="Verdana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344074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2590800" y="3810000"/>
            <a:ext cx="5943600" cy="838200"/>
          </a:xfrm>
        </p:spPr>
        <p:txBody>
          <a:bodyPr rIns="0" anchor="b"/>
          <a:lstStyle>
            <a:lvl1pPr>
              <a:defRPr sz="3200">
                <a:latin typeface="Verdan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47800"/>
            <a:ext cx="8505825" cy="5256213"/>
          </a:xfrm>
        </p:spPr>
        <p:txBody>
          <a:bodyPr/>
          <a:lstStyle>
            <a:lvl1pPr>
              <a:spcAft>
                <a:spcPts val="300"/>
              </a:spcAft>
              <a:defRPr>
                <a:latin typeface="Verdana" pitchFamily="34" charset="0"/>
              </a:defRPr>
            </a:lvl1pPr>
            <a:lvl2pPr>
              <a:spcAft>
                <a:spcPts val="300"/>
              </a:spcAft>
              <a:defRPr>
                <a:latin typeface="Verdana" pitchFamily="34" charset="0"/>
              </a:defRPr>
            </a:lvl2pPr>
            <a:lvl3pPr>
              <a:spcAft>
                <a:spcPts val="300"/>
              </a:spcAft>
              <a:defRPr>
                <a:latin typeface="Verdana" pitchFamily="34" charset="0"/>
              </a:defRPr>
            </a:lvl3pPr>
            <a:lvl4pPr>
              <a:spcAft>
                <a:spcPts val="300"/>
              </a:spcAft>
              <a:defRPr>
                <a:latin typeface="Verdana" pitchFamily="34" charset="0"/>
              </a:defRPr>
            </a:lvl4pPr>
            <a:lvl5pPr>
              <a:spcAft>
                <a:spcPts val="300"/>
              </a:spcAft>
              <a:defRPr>
                <a:latin typeface="Verdan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295400"/>
            <a:ext cx="4176713" cy="5408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00613" y="1295400"/>
            <a:ext cx="4176712" cy="5408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 bwMode="auto">
          <a:xfrm>
            <a:off x="542925" y="515938"/>
            <a:ext cx="8553450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anchor="ctr"/>
          <a:lstStyle/>
          <a:p>
            <a:pPr eaLnBrk="0" hangingPunct="0">
              <a:lnSpc>
                <a:spcPct val="95000"/>
              </a:lnSpc>
              <a:defRPr/>
            </a:pPr>
            <a:r>
              <a:rPr lang="en-US" sz="2600" b="0">
                <a:solidFill>
                  <a:srgbClr val="003399"/>
                </a:solidFill>
                <a:latin typeface="Verdana" charset="0"/>
                <a:ea typeface="ＭＳ Ｐゴシック" charset="-128"/>
                <a:cs typeface="ＭＳ Ｐゴシック" charset="-128"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4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974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2388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7450" y="62388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785937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295400"/>
            <a:ext cx="4176713" cy="5408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00613" y="1295400"/>
            <a:ext cx="4176712" cy="5408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8013" y="515938"/>
            <a:ext cx="2138362" cy="6188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2925" y="515938"/>
            <a:ext cx="6262688" cy="6188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1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3E4F7-EC54-884E-B269-6CFF112D5BB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8538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11430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203FF-06CB-3F41-B352-CC59EC00212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8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7016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600200" y="5943600"/>
            <a:ext cx="71628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8763000" y="60198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06213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34648-75C3-8546-A361-B39CF5DCCEB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2173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B9304-796E-C148-8BCA-8FD0DF7F364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7913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BE519-C31B-4E4E-B7DC-968049A31AC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2310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606BA-8166-1045-A6C6-1E3E9C8B0A0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420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BAD2D-5387-CD48-B37E-649B2D93405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1859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89CEF-F4E5-C74D-9EAC-B09FEC12E0D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78450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4BAF-AF2E-8D45-ABBC-65D76A3DA60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74773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4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4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132A-2418-DC4D-9E2B-3B8C462C438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2670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1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3E4F7-EC54-884E-B269-6CFF112D5BB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97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11430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203FF-06CB-3F41-B352-CC59EC00212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8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1518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600200" y="5943600"/>
            <a:ext cx="71628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8763000" y="60198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510971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34648-75C3-8546-A361-B39CF5DCCEB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99776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B9304-796E-C148-8BCA-8FD0DF7F364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5815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BE519-C31B-4E4E-B7DC-968049A31AC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847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606BA-8166-1045-A6C6-1E3E9C8B0A0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8090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BAD2D-5387-CD48-B37E-649B2D93405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46688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89CEF-F4E5-C74D-9EAC-B09FEC12E0D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8382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4BAF-AF2E-8D45-ABBC-65D76A3DA60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61993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4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4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132A-2418-DC4D-9E2B-3B8C462C438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98369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1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3E4F7-EC54-884E-B269-6CFF112D5BB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93429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11430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203FF-06CB-3F41-B352-CC59EC00212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8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12596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600200" y="5943600"/>
            <a:ext cx="71628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8763000" y="60198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947406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34648-75C3-8546-A361-B39CF5DCCEB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7402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B9304-796E-C148-8BCA-8FD0DF7F364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637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BE519-C31B-4E4E-B7DC-968049A31AC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26347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606BA-8166-1045-A6C6-1E3E9C8B0A0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56328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BAD2D-5387-CD48-B37E-649B2D93405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4411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89CEF-F4E5-C74D-9EAC-B09FEC12E0D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74601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4BAF-AF2E-8D45-ABBC-65D76A3DA60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82194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4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4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132A-2418-DC4D-9E2B-3B8C462C438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22232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BU 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0" y="1082675"/>
            <a:ext cx="9144000" cy="1588"/>
          </a:xfrm>
          <a:prstGeom prst="line">
            <a:avLst/>
          </a:prstGeom>
          <a:ln w="12700">
            <a:solidFill>
              <a:srgbClr val="B6022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0" y="6288062"/>
            <a:ext cx="9144000" cy="467416"/>
          </a:xfrm>
          <a:prstGeom prst="rect">
            <a:avLst/>
          </a:prstGeom>
        </p:spPr>
        <p:txBody>
          <a:bodyPr anchor="ctr"/>
          <a:lstStyle>
            <a:lvl1pPr algn="ctr">
              <a:buFontTx/>
              <a:buNone/>
              <a:defRPr sz="2000" baseline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"/>
          </p:nvPr>
        </p:nvSpPr>
        <p:spPr>
          <a:xfrm>
            <a:off x="0" y="1091259"/>
            <a:ext cx="9144000" cy="5205623"/>
          </a:xfrm>
          <a:solidFill>
            <a:schemeClr val="bg1">
              <a:lumMod val="8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2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8947673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BU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0" y="6362700"/>
            <a:ext cx="9144000" cy="49530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2000" baseline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457200" y="1066800"/>
            <a:ext cx="8229600" cy="5211917"/>
          </a:xfrm>
        </p:spPr>
        <p:txBody>
          <a:bodyPr tIns="0" rIns="0" bIns="0" anchor="ctr"/>
          <a:lstStyle>
            <a:lvl1pPr algn="ctr">
              <a:buFontTx/>
              <a:buNone/>
              <a:defRPr sz="4400">
                <a:solidFill>
                  <a:srgbClr val="B60225"/>
                </a:solidFill>
              </a:defRPr>
            </a:lvl1pPr>
            <a:lvl2pPr marL="228600" indent="-228600" algn="ctr">
              <a:buClr>
                <a:srgbClr val="C03137"/>
              </a:buClr>
              <a:buFontTx/>
              <a:buNone/>
              <a:defRPr sz="2400"/>
            </a:lvl2pPr>
            <a:lvl3pPr marL="458788" indent="-230188" algn="ctr">
              <a:buFontTx/>
              <a:buNone/>
              <a:defRPr/>
            </a:lvl3pPr>
            <a:lvl4pPr marL="458788" indent="-230188" algn="ctr">
              <a:buFontTx/>
              <a:buNone/>
              <a:defRPr/>
            </a:lvl4pPr>
            <a:lvl5pPr marL="458788" indent="-230188" algn="ctr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0389751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BU Lef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0" y="6362700"/>
            <a:ext cx="9144000" cy="49530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2000" baseline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457200" y="1367657"/>
            <a:ext cx="8229600" cy="4804543"/>
          </a:xfrm>
        </p:spPr>
        <p:txBody>
          <a:bodyPr tIns="0" rIns="0" bIns="0"/>
          <a:lstStyle>
            <a:lvl1pPr>
              <a:buFontTx/>
              <a:buNone/>
              <a:defRPr>
                <a:solidFill>
                  <a:srgbClr val="B60225"/>
                </a:solidFill>
              </a:defRPr>
            </a:lvl1pPr>
            <a:lvl2pPr marL="228600" indent="-228600">
              <a:buClr>
                <a:srgbClr val="C03137"/>
              </a:buClr>
              <a:buFont typeface="Arial"/>
              <a:buChar char="•"/>
              <a:defRPr sz="2400"/>
            </a:lvl2pPr>
            <a:lvl3pPr marL="458788" indent="-230188">
              <a:defRPr/>
            </a:lvl3pPr>
            <a:lvl4pPr marL="458788" indent="-230188">
              <a:defRPr/>
            </a:lvl4pPr>
            <a:lvl5pPr marL="458788" indent="-230188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253995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BU Bulleted Text 3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2"/>
          </p:nvPr>
        </p:nvSpPr>
        <p:spPr>
          <a:xfrm>
            <a:off x="457199" y="1384047"/>
            <a:ext cx="5275716" cy="4788153"/>
          </a:xfrm>
        </p:spPr>
        <p:txBody>
          <a:bodyPr tIns="0"/>
          <a:lstStyle>
            <a:lvl1pPr marL="0" indent="0">
              <a:buNone/>
              <a:defRPr sz="2600">
                <a:solidFill>
                  <a:srgbClr val="B60225"/>
                </a:solidFill>
              </a:defRPr>
            </a:lvl1pPr>
            <a:lvl2pPr marL="228600" indent="-228600" algn="l">
              <a:buClr>
                <a:srgbClr val="B60225"/>
              </a:buClr>
              <a:buFont typeface="Arial"/>
              <a:buChar char="•"/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0" y="6362700"/>
            <a:ext cx="9144000" cy="49530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2000" baseline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idx="17"/>
          </p:nvPr>
        </p:nvSpPr>
        <p:spPr>
          <a:xfrm>
            <a:off x="6087218" y="1094980"/>
            <a:ext cx="3056782" cy="1661390"/>
          </a:xfrm>
          <a:solidFill>
            <a:schemeClr val="bg1">
              <a:lumMod val="8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21"/>
          </p:nvPr>
        </p:nvSpPr>
        <p:spPr>
          <a:xfrm>
            <a:off x="6087218" y="4619039"/>
            <a:ext cx="3056782" cy="1655702"/>
          </a:xfrm>
          <a:solidFill>
            <a:schemeClr val="bg1">
              <a:lumMod val="8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22"/>
          </p:nvPr>
        </p:nvSpPr>
        <p:spPr>
          <a:xfrm>
            <a:off x="6087218" y="2850446"/>
            <a:ext cx="3056782" cy="1655702"/>
          </a:xfrm>
          <a:solidFill>
            <a:schemeClr val="bg1">
              <a:lumMod val="8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55636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BU Bulleted Text 1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036146" y="1094981"/>
            <a:ext cx="4107853" cy="5173084"/>
          </a:xfrm>
          <a:solidFill>
            <a:schemeClr val="bg1">
              <a:lumMod val="8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0" y="6362700"/>
            <a:ext cx="9144000" cy="49530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2000" baseline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457199" y="1392239"/>
            <a:ext cx="4229101" cy="4805361"/>
          </a:xfrm>
        </p:spPr>
        <p:txBody>
          <a:bodyPr tIns="0"/>
          <a:lstStyle>
            <a:lvl1pPr marL="0" indent="0">
              <a:buNone/>
              <a:defRPr sz="2600">
                <a:solidFill>
                  <a:srgbClr val="B60225"/>
                </a:solidFill>
              </a:defRPr>
            </a:lvl1pPr>
            <a:lvl2pPr marL="228600" indent="-228600" algn="l">
              <a:buClr>
                <a:srgbClr val="B60225"/>
              </a:buClr>
              <a:buFont typeface="Arial"/>
              <a:buChar char="•"/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33763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hyperlink" Target="http://cci.emory.edu/cms" TargetMode="Externa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hyperlink" Target="http://cci.emory.edu/cms" TargetMode="Externa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image" Target="../media/image5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image" Target="../media/image5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image" Target="../media/image5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slideLayout" Target="../slideLayouts/slideLayout68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9.xml"/><Relationship Id="rId9" Type="http://schemas.openxmlformats.org/officeDocument/2006/relationships/image" Target="../media/image7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17404" y="152400"/>
            <a:ext cx="8763000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Click to add title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7405" y="946942"/>
            <a:ext cx="8763000" cy="5342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</p:txBody>
      </p:sp>
      <p:pic>
        <p:nvPicPr>
          <p:cNvPr id="9" name="Picture 7" descr="PPTbackground_Red.jpg"/>
          <p:cNvPicPr>
            <a:picLocks noChangeAspect="1"/>
          </p:cNvPicPr>
          <p:nvPr userDrawn="1"/>
        </p:nvPicPr>
        <p:blipFill>
          <a:blip r:embed="rId12"/>
          <a:srcRect b="97814"/>
          <a:stretch>
            <a:fillRect/>
          </a:stretch>
        </p:blipFill>
        <p:spPr bwMode="auto">
          <a:xfrm flipH="1">
            <a:off x="0" y="-11905"/>
            <a:ext cx="9144000" cy="14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6525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Rectangle 10"/>
          <p:cNvSpPr/>
          <p:nvPr userDrawn="1"/>
        </p:nvSpPr>
        <p:spPr>
          <a:xfrm>
            <a:off x="0" y="6289452"/>
            <a:ext cx="9144000" cy="579437"/>
          </a:xfrm>
          <a:prstGeom prst="rect">
            <a:avLst/>
          </a:prstGeom>
          <a:solidFill>
            <a:srgbClr val="B6022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322334"/>
            <a:ext cx="941771" cy="33162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ransition/>
  <p:txStyles>
    <p:titleStyle>
      <a:lvl1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 b="1">
          <a:solidFill>
            <a:srgbClr val="003399"/>
          </a:solidFill>
          <a:latin typeface="Verdana" pitchFamily="34" charset="0"/>
          <a:ea typeface="+mj-ea"/>
          <a:cs typeface="+mj-cs"/>
        </a:defRPr>
      </a:lvl1pPr>
      <a:lvl2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Verdana" pitchFamily="34" charset="0"/>
        </a:defRPr>
      </a:lvl2pPr>
      <a:lvl3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Verdana" pitchFamily="34" charset="0"/>
        </a:defRPr>
      </a:lvl3pPr>
      <a:lvl4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Verdana" pitchFamily="34" charset="0"/>
        </a:defRPr>
      </a:lvl4pPr>
      <a:lvl5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Verdana" pitchFamily="34" charset="0"/>
        </a:defRPr>
      </a:lvl5pPr>
      <a:lvl6pPr marL="4572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Arial" charset="0"/>
        </a:defRPr>
      </a:lvl6pPr>
      <a:lvl7pPr marL="9144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Arial" charset="0"/>
        </a:defRPr>
      </a:lvl7pPr>
      <a:lvl8pPr marL="13716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Arial" charset="0"/>
        </a:defRPr>
      </a:lvl8pPr>
      <a:lvl9pPr marL="18288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Verdana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Verdana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Verdana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Verdana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rgbClr val="003399"/>
          </a:solidFill>
          <a:latin typeface="Siemens Sans" pitchFamily="2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rgbClr val="003399"/>
          </a:solidFill>
          <a:latin typeface="Siemens Sans" pitchFamily="2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rgbClr val="003399"/>
          </a:solidFill>
          <a:latin typeface="Siemens Sans" pitchFamily="2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rgbClr val="003399"/>
          </a:solidFill>
          <a:latin typeface="Siemens Sans" pitchFamily="2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rgbClr val="003399"/>
          </a:solidFill>
          <a:latin typeface="Siemens Sans" pitchFamily="2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439738" y="0"/>
            <a:ext cx="8704262" cy="479425"/>
          </a:xfrm>
          <a:prstGeom prst="rect">
            <a:avLst/>
          </a:prstGeom>
          <a:solidFill>
            <a:srgbClr val="002878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defTabSz="457200"/>
            <a:endParaRPr lang="en-US" sz="1800" b="0">
              <a:solidFill>
                <a:srgbClr val="000000"/>
              </a:solidFill>
              <a:latin typeface="Arial" charset="0"/>
              <a:ea typeface="ＭＳ Ｐゴシック" pitchFamily="34" charset="-128"/>
              <a:cs typeface="+mn-cs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42925" y="515938"/>
            <a:ext cx="8553450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Click to add title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1295400"/>
            <a:ext cx="8505825" cy="540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die Formate des Vorlagentextes zu bearbeiten</a:t>
            </a:r>
          </a:p>
          <a:p>
            <a:pPr lvl="1"/>
            <a:r>
              <a:rPr lang="de-DE"/>
              <a:t>Level 2</a:t>
            </a:r>
          </a:p>
          <a:p>
            <a:pPr lvl="2"/>
            <a:r>
              <a:rPr lang="de-DE"/>
              <a:t>Level 3</a:t>
            </a:r>
          </a:p>
          <a:p>
            <a:pPr lvl="3"/>
            <a:r>
              <a:rPr lang="de-DE"/>
              <a:t>Level 4</a:t>
            </a:r>
          </a:p>
        </p:txBody>
      </p:sp>
      <p:sp>
        <p:nvSpPr>
          <p:cNvPr id="343045" name="Text Box 5"/>
          <p:cNvSpPr txBox="1">
            <a:spLocks noChangeArrowheads="1"/>
          </p:cNvSpPr>
          <p:nvPr/>
        </p:nvSpPr>
        <p:spPr bwMode="gray">
          <a:xfrm rot="-5400000">
            <a:off x="-2982912" y="3435350"/>
            <a:ext cx="6405562" cy="439738"/>
          </a:xfrm>
          <a:prstGeom prst="rect">
            <a:avLst/>
          </a:prstGeom>
          <a:solidFill>
            <a:srgbClr val="D28E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0" tIns="0" anchor="ctr"/>
          <a:lstStyle/>
          <a:p>
            <a:pPr algn="ctr" defTabSz="457200" eaLnBrk="0" hangingPunct="0">
              <a:lnSpc>
                <a:spcPts val="2400"/>
              </a:lnSpc>
            </a:pPr>
            <a:r>
              <a:rPr lang="de-DE" sz="1600" b="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+mn-cs"/>
              </a:rPr>
              <a:t>                    </a:t>
            </a:r>
          </a:p>
        </p:txBody>
      </p:sp>
      <p:pic>
        <p:nvPicPr>
          <p:cNvPr id="1030" name="Picture 2" descr="Emory | Center for Comprehensive Informatics">
            <a:hlinkClick r:id="rId13" tooltip="Emory | Center for Comprehensive Informatics"/>
          </p:cNvPr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087938" y="0"/>
            <a:ext cx="4056062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/>
  <p:txStyles>
    <p:titleStyle>
      <a:lvl1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Verdana" pitchFamily="34" charset="0"/>
          <a:ea typeface="ＭＳ Ｐゴシック" charset="-128"/>
          <a:cs typeface="ＭＳ Ｐゴシック" charset="-128"/>
        </a:defRPr>
      </a:lvl1pPr>
      <a:lvl2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Verdana" pitchFamily="34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Verdana" pitchFamily="34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Verdana" pitchFamily="34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Verdana" pitchFamily="34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Arial" charset="0"/>
        </a:defRPr>
      </a:lvl6pPr>
      <a:lvl7pPr marL="9144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Arial" charset="0"/>
        </a:defRPr>
      </a:lvl7pPr>
      <a:lvl8pPr marL="13716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Arial" charset="0"/>
        </a:defRPr>
      </a:lvl8pPr>
      <a:lvl9pPr marL="18288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Verdana" pitchFamily="34" charset="0"/>
          <a:ea typeface="ＭＳ Ｐゴシック" charset="-128"/>
          <a:cs typeface="ＭＳ Ｐゴシック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Verdana" pitchFamily="34" charset="0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Verdana" pitchFamily="34" charset="0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Verdana" pitchFamily="34" charset="0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rgbClr val="003399"/>
          </a:solidFill>
          <a:latin typeface="Siemens Sans" pitchFamily="2" charset="0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rgbClr val="003399"/>
          </a:solidFill>
          <a:latin typeface="Siemens Sans" pitchFamily="2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rgbClr val="003399"/>
          </a:solidFill>
          <a:latin typeface="Siemens Sans" pitchFamily="2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rgbClr val="003399"/>
          </a:solidFill>
          <a:latin typeface="Siemens Sans" pitchFamily="2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rgbClr val="003399"/>
          </a:solidFill>
          <a:latin typeface="Siemens Sans" pitchFamily="2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439738" y="0"/>
            <a:ext cx="8704262" cy="479425"/>
          </a:xfrm>
          <a:prstGeom prst="rect">
            <a:avLst/>
          </a:prstGeom>
          <a:solidFill>
            <a:srgbClr val="002878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defTabSz="457200"/>
            <a:endParaRPr lang="en-US" sz="1800" b="0">
              <a:solidFill>
                <a:prstClr val="black"/>
              </a:solidFill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42925" y="515938"/>
            <a:ext cx="8553450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Click to add title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1295400"/>
            <a:ext cx="8505825" cy="540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die Formate des Vorlagentextes zu bearbeiten</a:t>
            </a:r>
          </a:p>
          <a:p>
            <a:pPr lvl="1"/>
            <a:r>
              <a:rPr lang="de-DE"/>
              <a:t>Level 2</a:t>
            </a:r>
          </a:p>
          <a:p>
            <a:pPr lvl="2"/>
            <a:r>
              <a:rPr lang="de-DE"/>
              <a:t>Level 3</a:t>
            </a:r>
          </a:p>
          <a:p>
            <a:pPr lvl="3"/>
            <a:r>
              <a:rPr lang="de-DE"/>
              <a:t>Level 4</a:t>
            </a:r>
          </a:p>
        </p:txBody>
      </p:sp>
      <p:sp>
        <p:nvSpPr>
          <p:cNvPr id="343045" name="Text Box 5"/>
          <p:cNvSpPr txBox="1">
            <a:spLocks noChangeArrowheads="1"/>
          </p:cNvSpPr>
          <p:nvPr/>
        </p:nvSpPr>
        <p:spPr bwMode="gray">
          <a:xfrm rot="-5400000">
            <a:off x="-2982912" y="3435350"/>
            <a:ext cx="6405562" cy="439738"/>
          </a:xfrm>
          <a:prstGeom prst="rect">
            <a:avLst/>
          </a:prstGeom>
          <a:solidFill>
            <a:srgbClr val="D28E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0" tIns="0" anchor="ctr"/>
          <a:lstStyle/>
          <a:p>
            <a:pPr algn="ctr" defTabSz="457200" eaLnBrk="0" hangingPunct="0">
              <a:lnSpc>
                <a:spcPts val="2400"/>
              </a:lnSpc>
            </a:pPr>
            <a:endParaRPr sz="1800" b="0">
              <a:solidFill>
                <a:prstClr val="black"/>
              </a:solidFill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  <p:pic>
        <p:nvPicPr>
          <p:cNvPr id="1030" name="Picture 2" descr="Emory | Center for Comprehensive Informatics">
            <a:hlinkClick r:id="rId13" tooltip="Emory | Center for Comprehensive Informatics"/>
          </p:cNvPr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087938" y="0"/>
            <a:ext cx="4056062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/>
  <p:hf hdr="0" ftr="0" dt="0"/>
  <p:txStyles>
    <p:titleStyle>
      <a:lvl1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Verdana" pitchFamily="34" charset="0"/>
          <a:ea typeface="ＭＳ Ｐゴシック" charset="-128"/>
          <a:cs typeface="ＭＳ Ｐゴシック" charset="-128"/>
        </a:defRPr>
      </a:lvl1pPr>
      <a:lvl2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Verdana" pitchFamily="34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Verdana" pitchFamily="34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Verdana" pitchFamily="34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Verdana" pitchFamily="34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Arial" charset="0"/>
        </a:defRPr>
      </a:lvl6pPr>
      <a:lvl7pPr marL="9144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Arial" charset="0"/>
        </a:defRPr>
      </a:lvl7pPr>
      <a:lvl8pPr marL="13716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Arial" charset="0"/>
        </a:defRPr>
      </a:lvl8pPr>
      <a:lvl9pPr marL="18288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600">
          <a:solidFill>
            <a:srgbClr val="003399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Verdana" pitchFamily="34" charset="0"/>
          <a:ea typeface="ＭＳ Ｐゴシック" charset="-128"/>
          <a:cs typeface="ＭＳ Ｐゴシック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Verdana" pitchFamily="34" charset="0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Verdana" pitchFamily="34" charset="0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Verdana" pitchFamily="34" charset="0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rgbClr val="003399"/>
          </a:solidFill>
          <a:latin typeface="Siemens Sans" pitchFamily="2" charset="0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rgbClr val="003399"/>
          </a:solidFill>
          <a:latin typeface="Siemens Sans" pitchFamily="2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rgbClr val="003399"/>
          </a:solidFill>
          <a:latin typeface="Siemens Sans" pitchFamily="2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rgbClr val="003399"/>
          </a:solidFill>
          <a:latin typeface="Siemens Sans" pitchFamily="2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rgbClr val="003399"/>
          </a:solidFill>
          <a:latin typeface="Siemens Sans" pitchFamily="2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963FCED-22F8-8442-93A2-C7D0192A517D}" type="datetime1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1/25/2022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8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6F15528-21DE-4FAA-801E-634DDDAF4B2B}" type="slidenum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3471"/>
            <a:ext cx="9144000" cy="9953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981200" y="6324600"/>
            <a:ext cx="716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6419850"/>
            <a:ext cx="1219200" cy="31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5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963FCED-22F8-8442-93A2-C7D0192A517D}" type="datetime1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1/25/2022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8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6F15528-21DE-4FAA-801E-634DDDAF4B2B}" type="slidenum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3471"/>
            <a:ext cx="9144000" cy="9953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981200" y="6324600"/>
            <a:ext cx="716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6419850"/>
            <a:ext cx="1219200" cy="31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43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963FCED-22F8-8442-93A2-C7D0192A517D}" type="datetime1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1/25/2022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8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6F15528-21DE-4FAA-801E-634DDDAF4B2B}" type="slidenum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3471"/>
            <a:ext cx="9144000" cy="9953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981200" y="6324600"/>
            <a:ext cx="716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6419850"/>
            <a:ext cx="1219200" cy="31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6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PPTbackground_Red.jpg"/>
          <p:cNvPicPr>
            <a:picLocks noChangeAspect="1"/>
          </p:cNvPicPr>
          <p:nvPr/>
        </p:nvPicPr>
        <p:blipFill>
          <a:blip r:embed="rId7"/>
          <a:srcRect b="97814"/>
          <a:stretch>
            <a:fillRect/>
          </a:stretch>
        </p:blipFill>
        <p:spPr bwMode="auto">
          <a:xfrm flipH="1">
            <a:off x="0" y="0"/>
            <a:ext cx="9144000" cy="14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36525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12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8788" y="1330325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124" name="Picture 4" descr="SBU horz_2clr_cmyk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95275"/>
            <a:ext cx="36195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6278563"/>
            <a:ext cx="9144000" cy="579437"/>
          </a:xfrm>
          <a:prstGeom prst="rect">
            <a:avLst/>
          </a:prstGeom>
          <a:solidFill>
            <a:srgbClr val="B6022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082675"/>
            <a:ext cx="9144000" cy="1588"/>
          </a:xfrm>
          <a:prstGeom prst="line">
            <a:avLst/>
          </a:prstGeom>
          <a:ln w="12700">
            <a:solidFill>
              <a:srgbClr val="B6022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SUNY_CircleOnly_50blk.eps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292100"/>
            <a:ext cx="647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34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</p:sldLayoutIdLst>
  <p:txStyles>
    <p:titleStyle>
      <a:lvl1pPr algn="r" defTabSz="457200" rtl="0" eaLnBrk="0" fontAlgn="base" hangingPunct="0">
        <a:spcBef>
          <a:spcPct val="0"/>
        </a:spcBef>
        <a:spcAft>
          <a:spcPct val="0"/>
        </a:spcAft>
        <a:defRPr sz="5400" kern="1200" baseline="6000">
          <a:solidFill>
            <a:schemeClr val="bg1"/>
          </a:solidFill>
          <a:latin typeface="Helvetica"/>
          <a:ea typeface="ＭＳ Ｐゴシック" pitchFamily="-112" charset="-128"/>
          <a:cs typeface="Helvetica"/>
        </a:defRPr>
      </a:lvl1pPr>
      <a:lvl2pPr algn="r" defTabSz="457200" rtl="0" eaLnBrk="0" fontAlgn="base" hangingPunct="0">
        <a:spcBef>
          <a:spcPct val="0"/>
        </a:spcBef>
        <a:spcAft>
          <a:spcPct val="0"/>
        </a:spcAft>
        <a:defRPr sz="5400" baseline="6000">
          <a:solidFill>
            <a:schemeClr val="bg1"/>
          </a:solidFill>
          <a:latin typeface="Helvetica" pitchFamily="-112" charset="0"/>
          <a:ea typeface="ＭＳ Ｐゴシック" pitchFamily="-112" charset="-128"/>
        </a:defRPr>
      </a:lvl2pPr>
      <a:lvl3pPr algn="r" defTabSz="457200" rtl="0" eaLnBrk="0" fontAlgn="base" hangingPunct="0">
        <a:spcBef>
          <a:spcPct val="0"/>
        </a:spcBef>
        <a:spcAft>
          <a:spcPct val="0"/>
        </a:spcAft>
        <a:defRPr sz="5400" baseline="6000">
          <a:solidFill>
            <a:schemeClr val="bg1"/>
          </a:solidFill>
          <a:latin typeface="Helvetica" pitchFamily="-112" charset="0"/>
          <a:ea typeface="ＭＳ Ｐゴシック" pitchFamily="-112" charset="-128"/>
        </a:defRPr>
      </a:lvl3pPr>
      <a:lvl4pPr algn="r" defTabSz="457200" rtl="0" eaLnBrk="0" fontAlgn="base" hangingPunct="0">
        <a:spcBef>
          <a:spcPct val="0"/>
        </a:spcBef>
        <a:spcAft>
          <a:spcPct val="0"/>
        </a:spcAft>
        <a:defRPr sz="5400" baseline="6000">
          <a:solidFill>
            <a:schemeClr val="bg1"/>
          </a:solidFill>
          <a:latin typeface="Helvetica" pitchFamily="-112" charset="0"/>
          <a:ea typeface="ＭＳ Ｐゴシック" pitchFamily="-112" charset="-128"/>
        </a:defRPr>
      </a:lvl4pPr>
      <a:lvl5pPr algn="r" defTabSz="457200" rtl="0" eaLnBrk="0" fontAlgn="base" hangingPunct="0">
        <a:spcBef>
          <a:spcPct val="0"/>
        </a:spcBef>
        <a:spcAft>
          <a:spcPct val="0"/>
        </a:spcAft>
        <a:defRPr sz="5400" baseline="6000">
          <a:solidFill>
            <a:schemeClr val="bg1"/>
          </a:solidFill>
          <a:latin typeface="Helvetica" pitchFamily="-112" charset="0"/>
          <a:ea typeface="ＭＳ Ｐゴシック" pitchFamily="-112" charset="-128"/>
        </a:defRPr>
      </a:lvl5pPr>
      <a:lvl6pPr marL="457200" algn="r" defTabSz="457200" rtl="0" fontAlgn="base">
        <a:spcBef>
          <a:spcPct val="0"/>
        </a:spcBef>
        <a:spcAft>
          <a:spcPct val="0"/>
        </a:spcAft>
        <a:defRPr sz="5400" baseline="6000">
          <a:solidFill>
            <a:schemeClr val="bg1"/>
          </a:solidFill>
          <a:latin typeface="Helvetica" pitchFamily="-112" charset="0"/>
          <a:ea typeface="ＭＳ Ｐゴシック" pitchFamily="-112" charset="-128"/>
        </a:defRPr>
      </a:lvl6pPr>
      <a:lvl7pPr marL="914400" algn="r" defTabSz="457200" rtl="0" fontAlgn="base">
        <a:spcBef>
          <a:spcPct val="0"/>
        </a:spcBef>
        <a:spcAft>
          <a:spcPct val="0"/>
        </a:spcAft>
        <a:defRPr sz="5400" baseline="6000">
          <a:solidFill>
            <a:schemeClr val="bg1"/>
          </a:solidFill>
          <a:latin typeface="Helvetica" pitchFamily="-112" charset="0"/>
          <a:ea typeface="ＭＳ Ｐゴシック" pitchFamily="-112" charset="-128"/>
        </a:defRPr>
      </a:lvl7pPr>
      <a:lvl8pPr marL="1371600" algn="r" defTabSz="457200" rtl="0" fontAlgn="base">
        <a:spcBef>
          <a:spcPct val="0"/>
        </a:spcBef>
        <a:spcAft>
          <a:spcPct val="0"/>
        </a:spcAft>
        <a:defRPr sz="5400" baseline="6000">
          <a:solidFill>
            <a:schemeClr val="bg1"/>
          </a:solidFill>
          <a:latin typeface="Helvetica" pitchFamily="-112" charset="0"/>
          <a:ea typeface="ＭＳ Ｐゴシック" pitchFamily="-112" charset="-128"/>
        </a:defRPr>
      </a:lvl8pPr>
      <a:lvl9pPr marL="1828800" algn="r" defTabSz="457200" rtl="0" fontAlgn="base">
        <a:spcBef>
          <a:spcPct val="0"/>
        </a:spcBef>
        <a:spcAft>
          <a:spcPct val="0"/>
        </a:spcAft>
        <a:defRPr sz="5400" baseline="6000">
          <a:solidFill>
            <a:schemeClr val="bg1"/>
          </a:solidFill>
          <a:latin typeface="Helvetica" pitchFamily="-112" charset="0"/>
          <a:ea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Helvetica"/>
          <a:ea typeface="ＭＳ Ｐゴシック" pitchFamily="-112" charset="-128"/>
          <a:cs typeface="Helvetica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Lucida Grande" charset="0"/>
        <a:buChar char="–"/>
        <a:defRPr sz="2800" kern="1200">
          <a:solidFill>
            <a:schemeClr val="tx1"/>
          </a:solidFill>
          <a:latin typeface="Helvetica"/>
          <a:ea typeface="ＭＳ Ｐゴシック" pitchFamily="-112" charset="-128"/>
          <a:cs typeface="Helvetic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Helvetica"/>
          <a:ea typeface="ＭＳ Ｐゴシック" pitchFamily="-112" charset="-128"/>
          <a:cs typeface="Helvetica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Helvetica"/>
          <a:ea typeface="ＭＳ Ｐゴシック" pitchFamily="-112" charset="-128"/>
          <a:cs typeface="Helvetica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Helvetica"/>
          <a:ea typeface="ＭＳ Ｐゴシック" pitchFamily="-112" charset="-128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l"/>
            <a:r>
              <a:rPr lang="en-US" dirty="0"/>
              <a:t> 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29D9D83-D148-4C00-A5D4-528EFDA1C339}"/>
              </a:ext>
            </a:extLst>
          </p:cNvPr>
          <p:cNvSpPr txBox="1"/>
          <p:nvPr/>
        </p:nvSpPr>
        <p:spPr>
          <a:xfrm>
            <a:off x="-76200" y="1447800"/>
            <a:ext cx="92964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4000" dirty="0">
              <a:latin typeface="Helvetica"/>
              <a:ea typeface="ＭＳ Ｐゴシック" pitchFamily="-112" charset="-128"/>
              <a:cs typeface="Helvetica"/>
            </a:endParaRPr>
          </a:p>
          <a:p>
            <a:pPr algn="ctr"/>
            <a:r>
              <a:rPr lang="en-US" altLang="zh-CN" sz="4000" dirty="0">
                <a:latin typeface="Helvetica"/>
                <a:ea typeface="ＭＳ Ｐゴシック" pitchFamily="-112" charset="-128"/>
                <a:cs typeface="Helvetica"/>
              </a:rPr>
              <a:t>Weekly Report</a:t>
            </a:r>
          </a:p>
          <a:p>
            <a:pPr algn="ctr"/>
            <a:endParaRPr lang="en-US" altLang="zh-CN" sz="3200" dirty="0">
              <a:latin typeface="Helvetica"/>
              <a:ea typeface="ＭＳ Ｐゴシック" pitchFamily="-112" charset="-128"/>
              <a:cs typeface="Helvetica"/>
            </a:endParaRPr>
          </a:p>
          <a:p>
            <a:pPr algn="ctr"/>
            <a:endParaRPr lang="en-US" altLang="zh-CN" sz="3200" dirty="0">
              <a:latin typeface="Helvetica"/>
              <a:ea typeface="ＭＳ Ｐゴシック" pitchFamily="-112" charset="-128"/>
              <a:cs typeface="Helvetica"/>
            </a:endParaRPr>
          </a:p>
          <a:p>
            <a:pPr algn="ctr"/>
            <a:r>
              <a:rPr lang="en-US" altLang="zh-CN" sz="2400" dirty="0" err="1">
                <a:latin typeface="Helvetica"/>
                <a:ea typeface="ＭＳ Ｐゴシック" pitchFamily="-112" charset="-128"/>
                <a:cs typeface="Helvetica"/>
              </a:rPr>
              <a:t>Wensheng</a:t>
            </a:r>
            <a:r>
              <a:rPr lang="en-US" altLang="zh-CN" sz="2400" dirty="0">
                <a:latin typeface="Helvetica"/>
                <a:ea typeface="ＭＳ Ｐゴシック" pitchFamily="-112" charset="-128"/>
                <a:cs typeface="Helvetica"/>
              </a:rPr>
              <a:t> Cheng</a:t>
            </a:r>
          </a:p>
          <a:p>
            <a:pPr algn="ctr"/>
            <a:r>
              <a:rPr lang="en-US" altLang="zh-CN" sz="2400" dirty="0">
                <a:latin typeface="Helvetica"/>
                <a:ea typeface="ＭＳ Ｐゴシック" pitchFamily="-112" charset="-128"/>
                <a:cs typeface="Helvetica"/>
              </a:rPr>
              <a:t>2022.1.18-1.24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8664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Few Shot Counting Results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E6A44A0C-C970-4C38-A867-7CB681F8A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69" y="931863"/>
            <a:ext cx="8859921" cy="4859337"/>
          </a:xfrm>
        </p:spPr>
        <p:txBody>
          <a:bodyPr/>
          <a:lstStyle/>
          <a:p>
            <a:r>
              <a:rPr lang="en-US" altLang="zh-CN" sz="2000" dirty="0"/>
              <a:t>We then test few shot counting method on all 40 sequences.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343809-671B-49B8-8E18-5F8B1F197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94" y="1512124"/>
            <a:ext cx="7162800" cy="4391723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E4E764F6-37B2-4457-9ACC-1A640B413C0B}"/>
              </a:ext>
            </a:extLst>
          </p:cNvPr>
          <p:cNvSpPr txBox="1">
            <a:spLocks/>
          </p:cNvSpPr>
          <p:nvPr/>
        </p:nvSpPr>
        <p:spPr>
          <a:xfrm>
            <a:off x="0" y="6362700"/>
            <a:ext cx="9144000" cy="4953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rgbClr val="003399"/>
                </a:solidFill>
                <a:latin typeface="Siemens Sans" pitchFamily="2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rgbClr val="003399"/>
                </a:solidFill>
                <a:latin typeface="Siemens Sans" pitchFamily="2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rgbClr val="003399"/>
                </a:solidFill>
                <a:latin typeface="Siemens Sans" pitchFamily="2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rgbClr val="003399"/>
                </a:solidFill>
                <a:latin typeface="Siemens Sans" pitchFamily="2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rgbClr val="003399"/>
                </a:solidFill>
                <a:latin typeface="Siemens Sans" pitchFamily="2" charset="0"/>
              </a:defRPr>
            </a:lvl9pPr>
          </a:lstStyle>
          <a:p>
            <a:pPr defTabSz="457200" eaLnBrk="0" hangingPunct="0">
              <a:buNone/>
            </a:pPr>
            <a:r>
              <a:rPr lang="en-US" sz="2000" dirty="0">
                <a:solidFill>
                  <a:srgbClr val="FFFFFF"/>
                </a:solidFill>
                <a:latin typeface="Helvetica"/>
                <a:ea typeface="ＭＳ Ｐゴシック" pitchFamily="-112" charset="-128"/>
                <a:cs typeface="Helvetica"/>
              </a:rPr>
              <a:t>CVPR 2021. Learn To Count Everything.</a:t>
            </a:r>
          </a:p>
        </p:txBody>
      </p:sp>
    </p:spTree>
    <p:extLst>
      <p:ext uri="{BB962C8B-B14F-4D97-AF65-F5344CB8AC3E}">
        <p14:creationId xmlns:p14="http://schemas.microsoft.com/office/powerpoint/2010/main" val="64793280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Few Shot Counting Results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E6A44A0C-C970-4C38-A867-7CB681F8A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69" y="931863"/>
            <a:ext cx="8859921" cy="4859337"/>
          </a:xfrm>
        </p:spPr>
        <p:txBody>
          <a:bodyPr/>
          <a:lstStyle/>
          <a:p>
            <a:r>
              <a:rPr lang="en-US" altLang="zh-CN" sz="2000" dirty="0"/>
              <a:t>We then test few shot counting method on all 40 sequences.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E4E764F6-37B2-4457-9ACC-1A640B413C0B}"/>
              </a:ext>
            </a:extLst>
          </p:cNvPr>
          <p:cNvSpPr txBox="1">
            <a:spLocks/>
          </p:cNvSpPr>
          <p:nvPr/>
        </p:nvSpPr>
        <p:spPr>
          <a:xfrm>
            <a:off x="0" y="6362700"/>
            <a:ext cx="9144000" cy="4953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rgbClr val="003399"/>
                </a:solidFill>
                <a:latin typeface="Siemens Sans" pitchFamily="2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rgbClr val="003399"/>
                </a:solidFill>
                <a:latin typeface="Siemens Sans" pitchFamily="2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rgbClr val="003399"/>
                </a:solidFill>
                <a:latin typeface="Siemens Sans" pitchFamily="2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rgbClr val="003399"/>
                </a:solidFill>
                <a:latin typeface="Siemens Sans" pitchFamily="2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rgbClr val="003399"/>
                </a:solidFill>
                <a:latin typeface="Siemens Sans" pitchFamily="2" charset="0"/>
              </a:defRPr>
            </a:lvl9pPr>
          </a:lstStyle>
          <a:p>
            <a:pPr defTabSz="457200" eaLnBrk="0" hangingPunct="0">
              <a:buNone/>
            </a:pPr>
            <a:r>
              <a:rPr lang="en-US" sz="2000" dirty="0">
                <a:solidFill>
                  <a:srgbClr val="FFFFFF"/>
                </a:solidFill>
                <a:latin typeface="Helvetica"/>
                <a:ea typeface="ＭＳ Ｐゴシック" pitchFamily="-112" charset="-128"/>
                <a:cs typeface="Helvetica"/>
              </a:rPr>
              <a:t>CVPR 2021. Learn To Count Everything.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515878-ECFB-4019-8423-348393241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4" y="1371600"/>
            <a:ext cx="7848600" cy="481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32624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Few Shot Counting Results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E6A44A0C-C970-4C38-A867-7CB681F8A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69" y="931863"/>
            <a:ext cx="8859921" cy="4859337"/>
          </a:xfrm>
        </p:spPr>
        <p:txBody>
          <a:bodyPr/>
          <a:lstStyle/>
          <a:p>
            <a:r>
              <a:rPr lang="en-US" altLang="zh-CN" sz="2000" dirty="0"/>
              <a:t>We then test few shot counting method on all 40 sequences.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E4E764F6-37B2-4457-9ACC-1A640B413C0B}"/>
              </a:ext>
            </a:extLst>
          </p:cNvPr>
          <p:cNvSpPr txBox="1">
            <a:spLocks/>
          </p:cNvSpPr>
          <p:nvPr/>
        </p:nvSpPr>
        <p:spPr>
          <a:xfrm>
            <a:off x="0" y="6362700"/>
            <a:ext cx="9144000" cy="4953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rgbClr val="003399"/>
                </a:solidFill>
                <a:latin typeface="Siemens Sans" pitchFamily="2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rgbClr val="003399"/>
                </a:solidFill>
                <a:latin typeface="Siemens Sans" pitchFamily="2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rgbClr val="003399"/>
                </a:solidFill>
                <a:latin typeface="Siemens Sans" pitchFamily="2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rgbClr val="003399"/>
                </a:solidFill>
                <a:latin typeface="Siemens Sans" pitchFamily="2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rgbClr val="003399"/>
                </a:solidFill>
                <a:latin typeface="Siemens Sans" pitchFamily="2" charset="0"/>
              </a:defRPr>
            </a:lvl9pPr>
          </a:lstStyle>
          <a:p>
            <a:pPr defTabSz="457200" eaLnBrk="0" hangingPunct="0">
              <a:buNone/>
            </a:pPr>
            <a:r>
              <a:rPr lang="en-US" sz="2000" dirty="0">
                <a:solidFill>
                  <a:srgbClr val="FFFFFF"/>
                </a:solidFill>
                <a:latin typeface="Helvetica"/>
                <a:ea typeface="ＭＳ Ｐゴシック" pitchFamily="-112" charset="-128"/>
                <a:cs typeface="Helvetica"/>
              </a:rPr>
              <a:t>CVPR 2021. Learn To Count Everything.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EA0045-7734-419E-89B5-5DFA4B34C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29" y="1295400"/>
            <a:ext cx="8001000" cy="490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4984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Few Shot Counting Results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E6A44A0C-C970-4C38-A867-7CB681F8A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69" y="931863"/>
            <a:ext cx="8859921" cy="4859337"/>
          </a:xfrm>
        </p:spPr>
        <p:txBody>
          <a:bodyPr/>
          <a:lstStyle/>
          <a:p>
            <a:r>
              <a:rPr lang="en-US" altLang="zh-CN" sz="2000" dirty="0"/>
              <a:t>We then test few shot counting method on all 40 sequences.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E4E764F6-37B2-4457-9ACC-1A640B413C0B}"/>
              </a:ext>
            </a:extLst>
          </p:cNvPr>
          <p:cNvSpPr txBox="1">
            <a:spLocks/>
          </p:cNvSpPr>
          <p:nvPr/>
        </p:nvSpPr>
        <p:spPr>
          <a:xfrm>
            <a:off x="0" y="6362700"/>
            <a:ext cx="9144000" cy="4953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rgbClr val="003399"/>
                </a:solidFill>
                <a:latin typeface="Siemens Sans" pitchFamily="2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rgbClr val="003399"/>
                </a:solidFill>
                <a:latin typeface="Siemens Sans" pitchFamily="2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rgbClr val="003399"/>
                </a:solidFill>
                <a:latin typeface="Siemens Sans" pitchFamily="2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rgbClr val="003399"/>
                </a:solidFill>
                <a:latin typeface="Siemens Sans" pitchFamily="2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rgbClr val="003399"/>
                </a:solidFill>
                <a:latin typeface="Siemens Sans" pitchFamily="2" charset="0"/>
              </a:defRPr>
            </a:lvl9pPr>
          </a:lstStyle>
          <a:p>
            <a:pPr defTabSz="457200" eaLnBrk="0" hangingPunct="0">
              <a:buNone/>
            </a:pPr>
            <a:r>
              <a:rPr lang="en-US" sz="2000" dirty="0">
                <a:solidFill>
                  <a:srgbClr val="FFFFFF"/>
                </a:solidFill>
                <a:latin typeface="Helvetica"/>
                <a:ea typeface="ＭＳ Ｐゴシック" pitchFamily="-112" charset="-128"/>
                <a:cs typeface="Helvetica"/>
              </a:rPr>
              <a:t>CVPR 2021. Learn To Count Everything.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F2FE5B-77CB-4436-91F0-4A2827123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94" y="1371600"/>
            <a:ext cx="8001000" cy="490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51030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Few Shot Counting Results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E6A44A0C-C970-4C38-A867-7CB681F8A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69" y="931863"/>
            <a:ext cx="8859921" cy="4859337"/>
          </a:xfrm>
        </p:spPr>
        <p:txBody>
          <a:bodyPr/>
          <a:lstStyle/>
          <a:p>
            <a:r>
              <a:rPr lang="en-US" altLang="zh-CN" sz="2000" dirty="0"/>
              <a:t>We then test few shot counting method on all 40 sequences.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E4E764F6-37B2-4457-9ACC-1A640B413C0B}"/>
              </a:ext>
            </a:extLst>
          </p:cNvPr>
          <p:cNvSpPr txBox="1">
            <a:spLocks/>
          </p:cNvSpPr>
          <p:nvPr/>
        </p:nvSpPr>
        <p:spPr>
          <a:xfrm>
            <a:off x="0" y="6362700"/>
            <a:ext cx="9144000" cy="4953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rgbClr val="003399"/>
                </a:solidFill>
                <a:latin typeface="Siemens Sans" pitchFamily="2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rgbClr val="003399"/>
                </a:solidFill>
                <a:latin typeface="Siemens Sans" pitchFamily="2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rgbClr val="003399"/>
                </a:solidFill>
                <a:latin typeface="Siemens Sans" pitchFamily="2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rgbClr val="003399"/>
                </a:solidFill>
                <a:latin typeface="Siemens Sans" pitchFamily="2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rgbClr val="003399"/>
                </a:solidFill>
                <a:latin typeface="Siemens Sans" pitchFamily="2" charset="0"/>
              </a:defRPr>
            </a:lvl9pPr>
          </a:lstStyle>
          <a:p>
            <a:pPr defTabSz="457200" eaLnBrk="0" hangingPunct="0">
              <a:buNone/>
            </a:pPr>
            <a:r>
              <a:rPr lang="en-US" sz="2000" dirty="0">
                <a:solidFill>
                  <a:srgbClr val="FFFFFF"/>
                </a:solidFill>
                <a:latin typeface="Helvetica"/>
                <a:ea typeface="ＭＳ Ｐゴシック" pitchFamily="-112" charset="-128"/>
                <a:cs typeface="Helvetica"/>
              </a:rPr>
              <a:t>CVPR 2021. Learn To Count Everything.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57ADAF-7396-4F50-9AC1-A69429087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29" y="1423143"/>
            <a:ext cx="7848600" cy="481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36623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Few Shot Counting Results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E6A44A0C-C970-4C38-A867-7CB681F8A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69" y="931863"/>
            <a:ext cx="8859921" cy="4859337"/>
          </a:xfrm>
        </p:spPr>
        <p:txBody>
          <a:bodyPr/>
          <a:lstStyle/>
          <a:p>
            <a:r>
              <a:rPr lang="en-US" altLang="zh-CN" sz="2000" dirty="0"/>
              <a:t>We then test few shot counting method on all 40 sequences.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E4E764F6-37B2-4457-9ACC-1A640B413C0B}"/>
              </a:ext>
            </a:extLst>
          </p:cNvPr>
          <p:cNvSpPr txBox="1">
            <a:spLocks/>
          </p:cNvSpPr>
          <p:nvPr/>
        </p:nvSpPr>
        <p:spPr>
          <a:xfrm>
            <a:off x="0" y="6362700"/>
            <a:ext cx="9144000" cy="4953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rgbClr val="003399"/>
                </a:solidFill>
                <a:latin typeface="Siemens Sans" pitchFamily="2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rgbClr val="003399"/>
                </a:solidFill>
                <a:latin typeface="Siemens Sans" pitchFamily="2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rgbClr val="003399"/>
                </a:solidFill>
                <a:latin typeface="Siemens Sans" pitchFamily="2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rgbClr val="003399"/>
                </a:solidFill>
                <a:latin typeface="Siemens Sans" pitchFamily="2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rgbClr val="003399"/>
                </a:solidFill>
                <a:latin typeface="Siemens Sans" pitchFamily="2" charset="0"/>
              </a:defRPr>
            </a:lvl9pPr>
          </a:lstStyle>
          <a:p>
            <a:pPr defTabSz="457200" eaLnBrk="0" hangingPunct="0">
              <a:buNone/>
            </a:pPr>
            <a:r>
              <a:rPr lang="en-US" sz="2000" dirty="0">
                <a:solidFill>
                  <a:srgbClr val="FFFFFF"/>
                </a:solidFill>
                <a:latin typeface="Helvetica"/>
                <a:ea typeface="ＭＳ Ｐゴシック" pitchFamily="-112" charset="-128"/>
                <a:cs typeface="Helvetica"/>
              </a:rPr>
              <a:t>CVPR 2021. Learn To Count Everything.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75AA1D-41E3-4F1C-93D7-4DA058CD3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29" y="1452831"/>
            <a:ext cx="7924800" cy="485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780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Directions</a:t>
            </a:r>
            <a:endParaRPr lang="zh-CN" altLang="en-US" dirty="0"/>
          </a:p>
        </p:txBody>
      </p:sp>
      <p:sp>
        <p:nvSpPr>
          <p:cNvPr id="4" name="内容占位符 8">
            <a:extLst>
              <a:ext uri="{FF2B5EF4-FFF2-40B4-BE49-F238E27FC236}">
                <a16:creationId xmlns:a16="http://schemas.microsoft.com/office/drawing/2014/main" id="{7CA43241-A1B9-4E36-B4F8-65BA4E8ED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69" y="931863"/>
            <a:ext cx="8859921" cy="4859337"/>
          </a:xfrm>
        </p:spPr>
        <p:txBody>
          <a:bodyPr/>
          <a:lstStyle/>
          <a:p>
            <a:r>
              <a:rPr lang="en-US" altLang="zh-CN" sz="2000" dirty="0"/>
              <a:t>Matching based: Few shot counting, few shot object detection, Siamese-like single object tracking, these methods need large labeled dataset to train the matching/feature extraction module.</a:t>
            </a:r>
          </a:p>
          <a:p>
            <a:endParaRPr lang="en-US" altLang="zh-CN" sz="2000" dirty="0"/>
          </a:p>
          <a:p>
            <a:r>
              <a:rPr lang="en-US" altLang="zh-CN" sz="2000" dirty="0"/>
              <a:t>Semi-supervised: take is as a semi-supervised task, with incomplete detection label, this doesn’t need extra large data, but the key is to filter unreliable detection results, saying we use the iterative training method.</a:t>
            </a:r>
          </a:p>
        </p:txBody>
      </p:sp>
    </p:spTree>
    <p:extLst>
      <p:ext uri="{BB962C8B-B14F-4D97-AF65-F5344CB8AC3E}">
        <p14:creationId xmlns:p14="http://schemas.microsoft.com/office/powerpoint/2010/main" val="165491642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B27140F-0B33-4257-8F68-E50E9105F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69332"/>
            <a:ext cx="8932389" cy="717937"/>
          </a:xfrm>
        </p:spPr>
        <p:txBody>
          <a:bodyPr/>
          <a:lstStyle/>
          <a:p>
            <a:r>
              <a:rPr lang="en-US" altLang="zh-CN" dirty="0"/>
              <a:t>End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1DF72CB-8094-4B85-81E3-71D721899453}"/>
              </a:ext>
            </a:extLst>
          </p:cNvPr>
          <p:cNvSpPr txBox="1"/>
          <p:nvPr/>
        </p:nvSpPr>
        <p:spPr>
          <a:xfrm>
            <a:off x="2515877" y="2590800"/>
            <a:ext cx="40530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End and Thanks!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56304528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Last discussion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E6A44A0C-C970-4C38-A867-7CB681F8A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69" y="931863"/>
            <a:ext cx="8859921" cy="4097337"/>
          </a:xfrm>
        </p:spPr>
        <p:txBody>
          <a:bodyPr/>
          <a:lstStyle/>
          <a:p>
            <a:r>
              <a:rPr lang="en-US" altLang="zh-CN" sz="2000" dirty="0"/>
              <a:t>Train an oracle detector with the ground truth label on the 1st image of each sequence </a:t>
            </a:r>
          </a:p>
          <a:p>
            <a:endParaRPr lang="en-US" altLang="zh-CN" sz="2000" dirty="0"/>
          </a:p>
          <a:p>
            <a:r>
              <a:rPr lang="en-US" altLang="zh-CN" sz="2000" dirty="0"/>
              <a:t>Run SOTA data association methods on our task</a:t>
            </a:r>
          </a:p>
          <a:p>
            <a:endParaRPr lang="en-US" altLang="zh-CN" sz="2000" dirty="0"/>
          </a:p>
          <a:p>
            <a:r>
              <a:rPr lang="en-US" altLang="zh-CN" sz="2000" dirty="0"/>
              <a:t>Concerns</a:t>
            </a:r>
          </a:p>
        </p:txBody>
      </p:sp>
    </p:spTree>
    <p:extLst>
      <p:ext uri="{BB962C8B-B14F-4D97-AF65-F5344CB8AC3E}">
        <p14:creationId xmlns:p14="http://schemas.microsoft.com/office/powerpoint/2010/main" val="298359358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This week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E6A44A0C-C970-4C38-A867-7CB681F8A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69" y="931863"/>
            <a:ext cx="8859921" cy="4097337"/>
          </a:xfrm>
        </p:spPr>
        <p:txBody>
          <a:bodyPr/>
          <a:lstStyle/>
          <a:p>
            <a:r>
              <a:rPr lang="en-US" altLang="zh-CN" sz="2000" dirty="0"/>
              <a:t>Experiments on why oracle detector performs worse than the detector trained with baseline result on the first image, without instance NMS post processing</a:t>
            </a:r>
          </a:p>
          <a:p>
            <a:endParaRPr lang="en-US" altLang="zh-CN" sz="2000" dirty="0"/>
          </a:p>
          <a:p>
            <a:r>
              <a:rPr lang="en-US" altLang="zh-CN" sz="2000" dirty="0"/>
              <a:t>Experiments on the effectiveness of instance NMS with different detection thresholds used in the data association stage</a:t>
            </a:r>
          </a:p>
          <a:p>
            <a:endParaRPr lang="en-US" altLang="zh-CN" sz="2000" dirty="0"/>
          </a:p>
          <a:p>
            <a:r>
              <a:rPr lang="en-US" altLang="zh-CN" sz="2000" dirty="0"/>
              <a:t>More experimental results on few shot counting</a:t>
            </a:r>
          </a:p>
          <a:p>
            <a:endParaRPr lang="en-US" altLang="zh-CN" sz="2000" dirty="0"/>
          </a:p>
          <a:p>
            <a:r>
              <a:rPr lang="en-US" altLang="zh-CN" sz="2000" dirty="0"/>
              <a:t>Directions, matching based or semi supervised</a:t>
            </a:r>
          </a:p>
        </p:txBody>
      </p:sp>
    </p:spTree>
    <p:extLst>
      <p:ext uri="{BB962C8B-B14F-4D97-AF65-F5344CB8AC3E}">
        <p14:creationId xmlns:p14="http://schemas.microsoft.com/office/powerpoint/2010/main" val="252336711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Correction-SOTA Data Association Method</a:t>
            </a:r>
            <a:endParaRPr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63CFF6D-5C68-4797-8F12-C66D649E9E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814045"/>
              </p:ext>
            </p:extLst>
          </p:nvPr>
        </p:nvGraphicFramePr>
        <p:xfrm>
          <a:off x="304800" y="1219200"/>
          <a:ext cx="8305800" cy="4362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160">
                  <a:extLst>
                    <a:ext uri="{9D8B030D-6E8A-4147-A177-3AD203B41FA5}">
                      <a16:colId xmlns:a16="http://schemas.microsoft.com/office/drawing/2014/main" val="3672673697"/>
                    </a:ext>
                  </a:extLst>
                </a:gridCol>
                <a:gridCol w="1661160">
                  <a:extLst>
                    <a:ext uri="{9D8B030D-6E8A-4147-A177-3AD203B41FA5}">
                      <a16:colId xmlns:a16="http://schemas.microsoft.com/office/drawing/2014/main" val="3577412334"/>
                    </a:ext>
                  </a:extLst>
                </a:gridCol>
                <a:gridCol w="1661160">
                  <a:extLst>
                    <a:ext uri="{9D8B030D-6E8A-4147-A177-3AD203B41FA5}">
                      <a16:colId xmlns:a16="http://schemas.microsoft.com/office/drawing/2014/main" val="1312042464"/>
                    </a:ext>
                  </a:extLst>
                </a:gridCol>
                <a:gridCol w="1661160">
                  <a:extLst>
                    <a:ext uri="{9D8B030D-6E8A-4147-A177-3AD203B41FA5}">
                      <a16:colId xmlns:a16="http://schemas.microsoft.com/office/drawing/2014/main" val="2132535542"/>
                    </a:ext>
                  </a:extLst>
                </a:gridCol>
                <a:gridCol w="1661160">
                  <a:extLst>
                    <a:ext uri="{9D8B030D-6E8A-4147-A177-3AD203B41FA5}">
                      <a16:colId xmlns:a16="http://schemas.microsoft.com/office/drawing/2014/main" val="2956951917"/>
                    </a:ext>
                  </a:extLst>
                </a:gridCol>
              </a:tblGrid>
              <a:tr h="636731">
                <a:tc>
                  <a:txBody>
                    <a:bodyPr/>
                    <a:lstStyle/>
                    <a:p>
                      <a:pPr algn="l"/>
                      <a:endParaRPr lang="zh-CN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Instance NMS </a:t>
                      </a:r>
                      <a:r>
                        <a:rPr lang="en-US" altLang="zh-CN" sz="1200" kern="1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th</a:t>
                      </a:r>
                      <a:r>
                        <a:rPr lang="en-US" altLang="zh-CN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=0.5+byte</a:t>
                      </a:r>
                      <a:endParaRPr lang="zh-CN" altLang="zh-CN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Instance NMS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th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=0.5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Instance NMS </a:t>
                      </a:r>
                      <a:r>
                        <a:rPr lang="en-US" altLang="zh-CN" sz="1100" kern="1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th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=0.5-gt+byte</a:t>
                      </a:r>
                      <a:endParaRPr lang="zh-CN" altLang="zh-CN" sz="11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Instance NMS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th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=0.5-gt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36414275"/>
                  </a:ext>
                </a:extLst>
              </a:tr>
              <a:tr h="538691">
                <a:tc>
                  <a:txBody>
                    <a:bodyPr/>
                    <a:lstStyle/>
                    <a:p>
                      <a:pPr marL="22669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MOTA</a:t>
                      </a:r>
                      <a:endParaRPr lang="zh-CN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34.8%</a:t>
                      </a:r>
                      <a:endParaRPr lang="zh-CN" altLang="en-US" sz="1200" b="1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+mn-ea"/>
                          <a:ea typeface="+mn-ea"/>
                        </a:rPr>
                        <a:t>20.8%</a:t>
                      </a:r>
                      <a:endParaRPr lang="zh-CN" sz="1200" b="1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51.5%</a:t>
                      </a:r>
                      <a:endParaRPr lang="zh-CN" altLang="en-US" sz="1200" b="1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37.7%</a:t>
                      </a:r>
                      <a:endParaRPr lang="zh-CN" altLang="en-US" sz="1200" b="1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21168207"/>
                  </a:ext>
                </a:extLst>
              </a:tr>
              <a:tr h="437430">
                <a:tc>
                  <a:txBody>
                    <a:bodyPr/>
                    <a:lstStyle/>
                    <a:p>
                      <a:pPr marL="22669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+mn-ea"/>
                          <a:ea typeface="+mn-ea"/>
                        </a:rPr>
                        <a:t>MOTP low</a:t>
                      </a:r>
                      <a:endParaRPr lang="zh-CN" sz="12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0.266</a:t>
                      </a:r>
                    </a:p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(have </a:t>
                      </a:r>
                      <a:r>
                        <a:rPr lang="en-US" sz="1200" b="1" kern="1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NaN</a:t>
                      </a:r>
                      <a:r>
                        <a:rPr lang="en-US" sz="1200" b="1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1" kern="1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seq</a:t>
                      </a:r>
                      <a:r>
                        <a:rPr lang="en-US" sz="1200" b="1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zh-CN" altLang="en-US" sz="1200" b="1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+mn-ea"/>
                          <a:ea typeface="+mn-ea"/>
                        </a:rPr>
                        <a:t>0.260</a:t>
                      </a:r>
                      <a:endParaRPr lang="zh-CN" sz="1200" b="1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0.253</a:t>
                      </a:r>
                      <a:endParaRPr lang="zh-CN" altLang="en-US" sz="1200" b="1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0.242</a:t>
                      </a:r>
                      <a:endParaRPr lang="zh-CN" altLang="en-US" sz="1200" b="1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87990732"/>
                  </a:ext>
                </a:extLst>
              </a:tr>
              <a:tr h="359126">
                <a:tc>
                  <a:txBody>
                    <a:bodyPr/>
                    <a:lstStyle/>
                    <a:p>
                      <a:pPr marL="22669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+mn-ea"/>
                          <a:ea typeface="+mn-ea"/>
                        </a:rPr>
                        <a:t>IDs low</a:t>
                      </a:r>
                      <a:endParaRPr lang="zh-CN" sz="12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1745</a:t>
                      </a:r>
                      <a:endParaRPr lang="zh-CN" altLang="en-US" sz="1200" b="1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+mn-ea"/>
                          <a:ea typeface="+mn-ea"/>
                        </a:rPr>
                        <a:t>5789</a:t>
                      </a:r>
                      <a:endParaRPr lang="zh-CN" sz="1200" b="1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21173(change to </a:t>
                      </a:r>
                      <a:r>
                        <a:rPr lang="en-US" altLang="zh-CN" sz="1200" b="1" kern="1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2797)</a:t>
                      </a:r>
                      <a:endParaRPr lang="zh-CN" altLang="en-US" sz="12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6298</a:t>
                      </a:r>
                      <a:endParaRPr lang="zh-CN" altLang="en-US" sz="1200" b="1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45618500"/>
                  </a:ext>
                </a:extLst>
              </a:tr>
              <a:tr h="242743">
                <a:tc>
                  <a:txBody>
                    <a:bodyPr/>
                    <a:lstStyle/>
                    <a:p>
                      <a:pPr marL="22669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+mn-ea"/>
                          <a:ea typeface="+mn-ea"/>
                        </a:rPr>
                        <a:t>IDF1</a:t>
                      </a:r>
                      <a:endParaRPr lang="zh-CN" sz="12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49.3%</a:t>
                      </a:r>
                      <a:endParaRPr lang="zh-CN" altLang="en-US" sz="1200" b="1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+mn-ea"/>
                          <a:ea typeface="+mn-ea"/>
                        </a:rPr>
                        <a:t>37.8%</a:t>
                      </a:r>
                      <a:endParaRPr lang="zh-CN" sz="1200" b="1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63.3%</a:t>
                      </a:r>
                      <a:endParaRPr lang="zh-CN" altLang="en-US" sz="1200" b="1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49.2%</a:t>
                      </a:r>
                      <a:endParaRPr lang="zh-CN" altLang="en-US" sz="1200" b="1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70715251"/>
                  </a:ext>
                </a:extLst>
              </a:tr>
              <a:tr h="242743">
                <a:tc>
                  <a:txBody>
                    <a:bodyPr/>
                    <a:lstStyle/>
                    <a:p>
                      <a:pPr marL="22669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+mn-ea"/>
                          <a:ea typeface="+mn-ea"/>
                        </a:rPr>
                        <a:t>IDP</a:t>
                      </a:r>
                      <a:endParaRPr lang="zh-CN" sz="12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67.0%</a:t>
                      </a:r>
                      <a:endParaRPr lang="zh-CN" altLang="en-US" sz="1200" b="1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+mn-ea"/>
                          <a:ea typeface="+mn-ea"/>
                        </a:rPr>
                        <a:t>41.0%</a:t>
                      </a:r>
                      <a:endParaRPr lang="zh-CN" sz="1200" b="1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64.9%</a:t>
                      </a:r>
                      <a:endParaRPr lang="zh-CN" altLang="en-US" sz="1200" b="1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47.3%</a:t>
                      </a:r>
                      <a:endParaRPr lang="zh-CN" altLang="en-US" sz="1200" b="1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57029657"/>
                  </a:ext>
                </a:extLst>
              </a:tr>
              <a:tr h="242743">
                <a:tc>
                  <a:txBody>
                    <a:bodyPr/>
                    <a:lstStyle/>
                    <a:p>
                      <a:pPr marL="22669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+mn-ea"/>
                          <a:ea typeface="+mn-ea"/>
                        </a:rPr>
                        <a:t>IDR</a:t>
                      </a:r>
                      <a:endParaRPr lang="zh-CN" sz="12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39.0%</a:t>
                      </a:r>
                      <a:endParaRPr lang="zh-CN" altLang="en-US" sz="1200" b="1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+mn-ea"/>
                          <a:ea typeface="+mn-ea"/>
                        </a:rPr>
                        <a:t>35.0%</a:t>
                      </a:r>
                      <a:endParaRPr lang="zh-CN" sz="1200" b="1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61.7%</a:t>
                      </a:r>
                      <a:endParaRPr lang="zh-CN" altLang="en-US" sz="1200" b="1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51.1%</a:t>
                      </a:r>
                      <a:endParaRPr lang="zh-CN" altLang="en-US" sz="1200" b="1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06721026"/>
                  </a:ext>
                </a:extLst>
              </a:tr>
              <a:tr h="242743">
                <a:tc>
                  <a:txBody>
                    <a:bodyPr/>
                    <a:lstStyle/>
                    <a:p>
                      <a:pPr marL="22669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+mn-ea"/>
                          <a:ea typeface="+mn-ea"/>
                        </a:rPr>
                        <a:t>Rcll</a:t>
                      </a:r>
                      <a:endParaRPr lang="zh-CN" sz="12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46.8%</a:t>
                      </a:r>
                      <a:endParaRPr lang="zh-CN" altLang="en-US" sz="1200" b="1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+mn-ea"/>
                          <a:ea typeface="+mn-ea"/>
                        </a:rPr>
                        <a:t>54.2%</a:t>
                      </a:r>
                      <a:endParaRPr lang="zh-CN" sz="1200" b="1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73.8%</a:t>
                      </a:r>
                      <a:endParaRPr lang="zh-CN" altLang="en-US" sz="1200" b="1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74.1%</a:t>
                      </a:r>
                      <a:endParaRPr lang="zh-CN" altLang="en-US" sz="1200" b="1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50167085"/>
                  </a:ext>
                </a:extLst>
              </a:tr>
              <a:tr h="242743">
                <a:tc>
                  <a:txBody>
                    <a:bodyPr/>
                    <a:lstStyle/>
                    <a:p>
                      <a:pPr marL="22669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+mn-ea"/>
                          <a:ea typeface="+mn-ea"/>
                        </a:rPr>
                        <a:t>Pron</a:t>
                      </a:r>
                      <a:endParaRPr lang="zh-CN" sz="12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80.6%</a:t>
                      </a:r>
                      <a:endParaRPr lang="zh-CN" altLang="en-US" sz="1200" b="1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+mn-ea"/>
                          <a:ea typeface="+mn-ea"/>
                        </a:rPr>
                        <a:t>63.5%</a:t>
                      </a:r>
                      <a:endParaRPr lang="zh-CN" sz="1200" b="1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77.7%</a:t>
                      </a:r>
                      <a:endParaRPr lang="zh-CN" altLang="en-US" sz="1200" b="1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68.6%</a:t>
                      </a:r>
                      <a:endParaRPr lang="zh-CN" altLang="en-US" sz="1200" b="1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11641547"/>
                  </a:ext>
                </a:extLst>
              </a:tr>
              <a:tr h="359126">
                <a:tc>
                  <a:txBody>
                    <a:bodyPr/>
                    <a:lstStyle/>
                    <a:p>
                      <a:pPr marL="22669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+mn-ea"/>
                          <a:ea typeface="+mn-ea"/>
                        </a:rPr>
                        <a:t>FP low</a:t>
                      </a:r>
                      <a:endParaRPr lang="zh-CN" sz="12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28895</a:t>
                      </a:r>
                      <a:endParaRPr lang="zh-CN" altLang="en-US" sz="1200" b="1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+mn-ea"/>
                          <a:ea typeface="+mn-ea"/>
                        </a:rPr>
                        <a:t>79951</a:t>
                      </a:r>
                      <a:endParaRPr lang="zh-CN" sz="1200" b="1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54347</a:t>
                      </a:r>
                      <a:endParaRPr lang="zh-CN" altLang="en-US" sz="1200" b="1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87128</a:t>
                      </a:r>
                      <a:endParaRPr lang="zh-CN" altLang="en-US" sz="1200" b="1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44419095"/>
                  </a:ext>
                </a:extLst>
              </a:tr>
              <a:tr h="359126">
                <a:tc>
                  <a:txBody>
                    <a:bodyPr/>
                    <a:lstStyle/>
                    <a:p>
                      <a:pPr marL="22669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+mn-ea"/>
                          <a:ea typeface="+mn-ea"/>
                        </a:rPr>
                        <a:t>FN low</a:t>
                      </a:r>
                      <a:endParaRPr lang="zh-CN" sz="12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136304</a:t>
                      </a:r>
                      <a:endParaRPr lang="zh-CN" altLang="en-US" sz="1200" b="1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+mn-ea"/>
                          <a:ea typeface="+mn-ea"/>
                        </a:rPr>
                        <a:t>117305</a:t>
                      </a:r>
                      <a:endParaRPr lang="zh-CN" sz="1200" b="1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67101</a:t>
                      </a:r>
                      <a:endParaRPr lang="zh-CN" altLang="en-US" sz="1200" b="1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66353</a:t>
                      </a:r>
                      <a:endParaRPr lang="zh-CN" altLang="en-US" sz="1200" b="1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18014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62967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Baseline Detector vs. </a:t>
            </a:r>
            <a:r>
              <a:rPr lang="en-US" altLang="zh-CN" dirty="0" err="1"/>
              <a:t>Det</a:t>
            </a:r>
            <a:r>
              <a:rPr lang="en-US" altLang="zh-CN" dirty="0"/>
              <a:t> Thresholds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E6A44A0C-C970-4C38-A867-7CB681F8A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69" y="931863"/>
            <a:ext cx="8859921" cy="4859337"/>
          </a:xfrm>
        </p:spPr>
        <p:txBody>
          <a:bodyPr/>
          <a:lstStyle/>
          <a:p>
            <a:r>
              <a:rPr lang="en-US" altLang="zh-CN" sz="2000" dirty="0"/>
              <a:t>For baseline detection results, remove detection results with confidence lower than thresholds, and do a simple data association.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1E5B6F7-C1F5-4015-9EAA-205D869A5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758866"/>
              </p:ext>
            </p:extLst>
          </p:nvPr>
        </p:nvGraphicFramePr>
        <p:xfrm>
          <a:off x="1113394" y="1923941"/>
          <a:ext cx="6858000" cy="4299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65153936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681843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83139779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47754221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424907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282337628"/>
                    </a:ext>
                  </a:extLst>
                </a:gridCol>
              </a:tblGrid>
              <a:tr h="377299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No post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process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det_th=0.1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0.3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0.5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0.7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0.9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697009"/>
                  </a:ext>
                </a:extLst>
              </a:tr>
              <a:tr h="355838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MOTA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-90.4%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8.4%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26.5%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14.7%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0.3%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01599913"/>
                  </a:ext>
                </a:extLst>
              </a:tr>
              <a:tr h="529699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MOTP low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0.272(1 NaN)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0.261(4 NaN)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0.247(5 NaN)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0.230(12 NaN)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0.255(33 NaN)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0077065"/>
                  </a:ext>
                </a:extLst>
              </a:tr>
              <a:tr h="355838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IDs low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16853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9784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4390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1487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85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36117279"/>
                  </a:ext>
                </a:extLst>
              </a:tr>
              <a:tr h="355838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IDF1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17.6%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26.7%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29.1%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18.7%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0.5%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37587168"/>
                  </a:ext>
                </a:extLst>
              </a:tr>
              <a:tr h="355838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IDP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13.0%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28.7%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50.2%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62.0%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44.3%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6516184"/>
                  </a:ext>
                </a:extLst>
              </a:tr>
              <a:tr h="355838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IDR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27.2%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25.0%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20.5%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11.0%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0.3%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51078631"/>
                  </a:ext>
                </a:extLst>
              </a:tr>
              <a:tr h="355838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Rcll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62.6%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49.6%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34.5%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16.5%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0.5%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61582835"/>
                  </a:ext>
                </a:extLst>
              </a:tr>
              <a:tr h="355838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Pron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30.0%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57.0%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84.5%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93.0%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82.2%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871401"/>
                  </a:ext>
                </a:extLst>
              </a:tr>
              <a:tr h="355838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FP low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375552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95940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16189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3181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267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00142056"/>
                  </a:ext>
                </a:extLst>
              </a:tr>
              <a:tr h="355838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FN low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95768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129094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167895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214072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255104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532311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429309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Baseline Detector vs. </a:t>
            </a:r>
            <a:r>
              <a:rPr lang="en-US" altLang="zh-CN" dirty="0" err="1"/>
              <a:t>Det</a:t>
            </a:r>
            <a:r>
              <a:rPr lang="en-US" altLang="zh-CN" dirty="0"/>
              <a:t> Thresholds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E6A44A0C-C970-4C38-A867-7CB681F8A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69" y="931863"/>
            <a:ext cx="8859921" cy="4859337"/>
          </a:xfrm>
        </p:spPr>
        <p:txBody>
          <a:bodyPr/>
          <a:lstStyle/>
          <a:p>
            <a:r>
              <a:rPr lang="en-US" altLang="zh-CN" sz="2000" dirty="0"/>
              <a:t>For baseline detection results, remove detection results with confidence lower than thresholds, use post process and then do a simple data association.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1E5B6F7-C1F5-4015-9EAA-205D869A5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31473"/>
              </p:ext>
            </p:extLst>
          </p:nvPr>
        </p:nvGraphicFramePr>
        <p:xfrm>
          <a:off x="1113394" y="1905000"/>
          <a:ext cx="6858000" cy="4299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65153936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681843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83139779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47754221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424907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282337628"/>
                    </a:ext>
                  </a:extLst>
                </a:gridCol>
              </a:tblGrid>
              <a:tr h="529699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inst_th_05_op_2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det_th</a:t>
                      </a: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=0.1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0.3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0.5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0.7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0.9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697009"/>
                  </a:ext>
                </a:extLst>
              </a:tr>
              <a:tr h="355838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MOTA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29.2%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34.2%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28.2%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14.7%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0.3%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01599913"/>
                  </a:ext>
                </a:extLst>
              </a:tr>
              <a:tr h="529699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MOTP low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0.259(1 NaN)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0.253(4 NaN)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0.245(5 NaN)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0.230(12 NaN)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0.255(33 NaN)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0077065"/>
                  </a:ext>
                </a:extLst>
              </a:tr>
              <a:tr h="355838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IDs low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5490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4129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3255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1457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85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36117279"/>
                  </a:ext>
                </a:extLst>
              </a:tr>
              <a:tr h="355838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IDF1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39.4%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39.5%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32.5%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18.7%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0.5%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37587168"/>
                  </a:ext>
                </a:extLst>
              </a:tr>
              <a:tr h="355838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IDP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46.6%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56.8%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59.7%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62.3%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44.3%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6516184"/>
                  </a:ext>
                </a:extLst>
              </a:tr>
              <a:tr h="355838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IDR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34.2%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30.3%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22.3%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11.0%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0.3%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51078631"/>
                  </a:ext>
                </a:extLst>
              </a:tr>
              <a:tr h="355838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Rcll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52.3%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44.6%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33.5%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16.5%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0.5%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61582835"/>
                  </a:ext>
                </a:extLst>
              </a:tr>
              <a:tr h="355838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Pron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71.4%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83.5%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89.4%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93.1%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82.2%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871401"/>
                  </a:ext>
                </a:extLst>
              </a:tr>
              <a:tr h="355838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FP low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53850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22506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10147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3123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267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00142056"/>
                  </a:ext>
                </a:extLst>
              </a:tr>
              <a:tr h="355838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FN low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122200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142037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170556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214145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255104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532311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527952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GT Detector vs. </a:t>
            </a:r>
            <a:r>
              <a:rPr lang="en-US" altLang="zh-CN" dirty="0" err="1"/>
              <a:t>Det</a:t>
            </a:r>
            <a:r>
              <a:rPr lang="en-US" altLang="zh-CN" dirty="0"/>
              <a:t> Thresholds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E6A44A0C-C970-4C38-A867-7CB681F8A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69" y="931863"/>
            <a:ext cx="8859921" cy="4859337"/>
          </a:xfrm>
        </p:spPr>
        <p:txBody>
          <a:bodyPr/>
          <a:lstStyle/>
          <a:p>
            <a:r>
              <a:rPr lang="en-US" altLang="zh-CN" sz="2000" dirty="0"/>
              <a:t>For oracle detection results, remove detection results with confidence lower than thresholds, and do a simple data association.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1E5B6F7-C1F5-4015-9EAA-205D869A5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049716"/>
              </p:ext>
            </p:extLst>
          </p:nvPr>
        </p:nvGraphicFramePr>
        <p:xfrm>
          <a:off x="1113394" y="1905000"/>
          <a:ext cx="6858000" cy="4299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65153936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681843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83139779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47754221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424907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282337628"/>
                    </a:ext>
                  </a:extLst>
                </a:gridCol>
              </a:tblGrid>
              <a:tr h="224899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No post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process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det_th=0.1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0.3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0.5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0.7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0.9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697009"/>
                  </a:ext>
                </a:extLst>
              </a:tr>
              <a:tr h="355838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MOTA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-128.7%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12.1%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46.0%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25.6%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1.8%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01599913"/>
                  </a:ext>
                </a:extLst>
              </a:tr>
              <a:tr h="529699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MOTP low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0.254(0 NaN)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0.248(0 NaN)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0.229(0 NaN)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0.206(9 NaN)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0.163(31 NaN)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0077065"/>
                  </a:ext>
                </a:extLst>
              </a:tr>
              <a:tr h="355838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IDs low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20983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15170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6684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2474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173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36117279"/>
                  </a:ext>
                </a:extLst>
              </a:tr>
              <a:tr h="355838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IDF1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18.9%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31.6%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40.6%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28.0%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2.3%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37587168"/>
                  </a:ext>
                </a:extLst>
              </a:tr>
              <a:tr h="355838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IDP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12.7%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27.0%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50.6%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61.2%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63.0%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6516184"/>
                  </a:ext>
                </a:extLst>
              </a:tr>
              <a:tr h="355838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IDR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37.0%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38.1%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33.9%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18.1%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1.2%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51078631"/>
                  </a:ext>
                </a:extLst>
              </a:tr>
              <a:tr h="355838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Rcll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85.4%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79.5%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57.8%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28.1%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1.8%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61582835"/>
                  </a:ext>
                </a:extLst>
              </a:tr>
              <a:tr h="355838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Pron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29.3%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56.4%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86.3%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94.9%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99.8%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871401"/>
                  </a:ext>
                </a:extLst>
              </a:tr>
              <a:tr h="355838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FP low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527800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157540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23572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3894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8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00142056"/>
                  </a:ext>
                </a:extLst>
              </a:tr>
              <a:tr h="355838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FN low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37536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52520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108251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184277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251616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532311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212206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GT Detector vs. </a:t>
            </a:r>
            <a:r>
              <a:rPr lang="en-US" altLang="zh-CN" dirty="0" err="1"/>
              <a:t>Det</a:t>
            </a:r>
            <a:r>
              <a:rPr lang="en-US" altLang="zh-CN" dirty="0"/>
              <a:t> Thresholds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E6A44A0C-C970-4C38-A867-7CB681F8A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69" y="931863"/>
            <a:ext cx="8859921" cy="4859337"/>
          </a:xfrm>
        </p:spPr>
        <p:txBody>
          <a:bodyPr/>
          <a:lstStyle/>
          <a:p>
            <a:r>
              <a:rPr lang="en-US" altLang="zh-CN" sz="2000" dirty="0"/>
              <a:t>For oracle detection results, remove detection results with confidence lower than thresholds, use post process and then do simple data association.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1E5B6F7-C1F5-4015-9EAA-205D869A5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145391"/>
              </p:ext>
            </p:extLst>
          </p:nvPr>
        </p:nvGraphicFramePr>
        <p:xfrm>
          <a:off x="1113394" y="1905000"/>
          <a:ext cx="6858000" cy="4299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65153936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681843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83139779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47754221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424907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282337628"/>
                    </a:ext>
                  </a:extLst>
                </a:gridCol>
              </a:tblGrid>
              <a:tr h="529699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inst_th_05_op_2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det_th</a:t>
                      </a: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=0.1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0.3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0.5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0.7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0.9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697009"/>
                  </a:ext>
                </a:extLst>
              </a:tr>
              <a:tr h="355838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MOTA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41.0%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55.9%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49.6%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25.6%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1.8%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01599913"/>
                  </a:ext>
                </a:extLst>
              </a:tr>
              <a:tr h="529699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MOTP low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0.242(0 NaN)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0.239(0 NaN)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0.227(0 NaN)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0.205(9 NaN)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0.255(31 NaN)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0077065"/>
                  </a:ext>
                </a:extLst>
              </a:tr>
              <a:tr h="355838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IDs low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6289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5873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5036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2395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173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36117279"/>
                  </a:ext>
                </a:extLst>
              </a:tr>
              <a:tr h="355838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IDF1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49.9%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53.6%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47.6%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28.6%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2.3%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37587168"/>
                  </a:ext>
                </a:extLst>
              </a:tr>
              <a:tr h="355838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IDP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48.8%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58.2%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62.7%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62.9%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63.0%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6516184"/>
                  </a:ext>
                </a:extLst>
              </a:tr>
              <a:tr h="355838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IDR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51.1%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49.6%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38.4%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18.5%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1.2%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51078631"/>
                  </a:ext>
                </a:extLst>
              </a:tr>
              <a:tr h="355838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Rcll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74.1%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71.7%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56.3%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28.0%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1.8%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61582835"/>
                  </a:ext>
                </a:extLst>
              </a:tr>
              <a:tr h="355838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Pron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70.7%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84.1%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92.2%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95.1%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99.8%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871401"/>
                  </a:ext>
                </a:extLst>
              </a:tr>
              <a:tr h="355838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FP low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78647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34675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12258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3706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8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00142056"/>
                  </a:ext>
                </a:extLst>
              </a:tr>
              <a:tr h="355838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FN low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66417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72607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111893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184551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251616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532311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487957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767E9C7-C8B5-4795-A6CF-BBDAF64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Use SOTA </a:t>
            </a:r>
            <a:r>
              <a:rPr lang="en-US" altLang="zh-CN" dirty="0" err="1"/>
              <a:t>ByteTrack</a:t>
            </a:r>
            <a:r>
              <a:rPr lang="en-US" altLang="zh-CN" dirty="0"/>
              <a:t> Association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E6A44A0C-C970-4C38-A867-7CB681F8A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69" y="931863"/>
            <a:ext cx="8859921" cy="4859337"/>
          </a:xfrm>
        </p:spPr>
        <p:txBody>
          <a:bodyPr/>
          <a:lstStyle/>
          <a:p>
            <a:r>
              <a:rPr lang="en-US" altLang="zh-CN" sz="2000" dirty="0"/>
              <a:t>We then combine the detection results after post processing with SOTA </a:t>
            </a:r>
            <a:r>
              <a:rPr lang="en-US" altLang="zh-CN" sz="2000" dirty="0" err="1"/>
              <a:t>ByteTrack</a:t>
            </a:r>
            <a:r>
              <a:rPr lang="en-US" altLang="zh-CN" sz="2000" dirty="0"/>
              <a:t> method to get </a:t>
            </a:r>
            <a:r>
              <a:rPr lang="en-US" altLang="zh-CN" sz="2000" dirty="0" err="1"/>
              <a:t>tracklets</a:t>
            </a:r>
            <a:r>
              <a:rPr lang="en-US" altLang="zh-CN" sz="2000" dirty="0"/>
              <a:t>.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CD30344-1DBB-4BDD-8552-1A84921A25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298542"/>
              </p:ext>
            </p:extLst>
          </p:nvPr>
        </p:nvGraphicFramePr>
        <p:xfrm>
          <a:off x="289046" y="1666625"/>
          <a:ext cx="4298671" cy="4464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271">
                  <a:extLst>
                    <a:ext uri="{9D8B030D-6E8A-4147-A177-3AD203B41FA5}">
                      <a16:colId xmlns:a16="http://schemas.microsoft.com/office/drawing/2014/main" val="3672673697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577412334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312042464"/>
                    </a:ext>
                  </a:extLst>
                </a:gridCol>
              </a:tblGrid>
              <a:tr h="1320156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baseline+ inst_th_05_op_2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det_th_01+byte-track_th_015_min_det_001_det_th_025_match_th_090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det_th_03+byte-track_th_040_min_det_001_det_th_040_match_th_090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36414275"/>
                  </a:ext>
                </a:extLst>
              </a:tr>
              <a:tr h="451426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MOTA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34.8%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34.0%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21168207"/>
                  </a:ext>
                </a:extLst>
              </a:tr>
              <a:tr h="366568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MOTP low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0.266(2 </a:t>
                      </a:r>
                      <a:r>
                        <a:rPr lang="en-US" sz="1200" kern="1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NaN</a:t>
                      </a: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0.262(5 </a:t>
                      </a:r>
                      <a:r>
                        <a:rPr lang="en-US" sz="1200" kern="1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NaN</a:t>
                      </a: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kern="1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seq</a:t>
                      </a: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87990732"/>
                  </a:ext>
                </a:extLst>
              </a:tr>
              <a:tr h="300950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IDs low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1810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1558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45618500"/>
                  </a:ext>
                </a:extLst>
              </a:tr>
              <a:tr h="256541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IDF1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49.2%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46.7%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70715251"/>
                  </a:ext>
                </a:extLst>
              </a:tr>
              <a:tr h="256541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IDP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67.1%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71.3%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57029657"/>
                  </a:ext>
                </a:extLst>
              </a:tr>
              <a:tr h="256541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IDR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38.9%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34.7%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06721026"/>
                  </a:ext>
                </a:extLst>
              </a:tr>
              <a:tr h="256541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Rcll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46.7%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41.7%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50167085"/>
                  </a:ext>
                </a:extLst>
              </a:tr>
              <a:tr h="256541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Pron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80.6%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85.6%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11641547"/>
                  </a:ext>
                </a:extLst>
              </a:tr>
              <a:tr h="300950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FP low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28766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18021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44419095"/>
                  </a:ext>
                </a:extLst>
              </a:tr>
              <a:tr h="300950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FN low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136507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149488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18014664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7819F99-F95F-40D0-A827-E98E535D01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422598"/>
              </p:ext>
            </p:extLst>
          </p:nvPr>
        </p:nvGraphicFramePr>
        <p:xfrm>
          <a:off x="4709918" y="1666624"/>
          <a:ext cx="4298671" cy="4489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271">
                  <a:extLst>
                    <a:ext uri="{9D8B030D-6E8A-4147-A177-3AD203B41FA5}">
                      <a16:colId xmlns:a16="http://schemas.microsoft.com/office/drawing/2014/main" val="3672673697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577412334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312042464"/>
                    </a:ext>
                  </a:extLst>
                </a:gridCol>
              </a:tblGrid>
              <a:tr h="1358957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gt</a:t>
                      </a: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+ inst_th_05_op_2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det_th_01+byte-track_th_015_min_det_001_det_th_025_match_th_090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det_th_03+byte-track_th_040_min_det_001_det_th_040_match_th_090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36414275"/>
                  </a:ext>
                </a:extLst>
              </a:tr>
              <a:tr h="458059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MOTA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53.6%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57.0%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21168207"/>
                  </a:ext>
                </a:extLst>
              </a:tr>
              <a:tr h="371956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MOTP low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0.251(0 NaN)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0.246(0 NaN)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87990732"/>
                  </a:ext>
                </a:extLst>
              </a:tr>
              <a:tr h="305372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IDs low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3342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2999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45618500"/>
                  </a:ext>
                </a:extLst>
              </a:tr>
              <a:tr h="271791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IDF1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63.1%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63.4%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70715251"/>
                  </a:ext>
                </a:extLst>
              </a:tr>
              <a:tr h="271791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IDP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66.6%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71.7%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57029657"/>
                  </a:ext>
                </a:extLst>
              </a:tr>
              <a:tr h="271791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IDR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60.0%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56.8%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06721026"/>
                  </a:ext>
                </a:extLst>
              </a:tr>
              <a:tr h="271791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Rcll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72.5%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68.6%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50167085"/>
                  </a:ext>
                </a:extLst>
              </a:tr>
              <a:tr h="271791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Pron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80.5%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86.7%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11641547"/>
                  </a:ext>
                </a:extLst>
              </a:tr>
              <a:tr h="305372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FP low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44987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26902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44419095"/>
                  </a:ext>
                </a:extLst>
              </a:tr>
              <a:tr h="305372"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FN low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70515</a:t>
                      </a:r>
                      <a:endParaRPr lang="zh-CN" altLang="en-US" sz="120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80420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18014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164855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Standard">
  <a:themeElements>
    <a:clrScheme name="siemens internal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iemens inter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99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iemens Sans Black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99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iemens Sans Black" pitchFamily="2" charset="0"/>
          </a:defRPr>
        </a:defPPr>
      </a:lstStyle>
    </a:lnDef>
  </a:objectDefaults>
  <a:extraClrSchemeLst>
    <a:extraClrScheme>
      <a:clrScheme name="siemens internal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emens internal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internal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internal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internal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internal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internal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siemens internal">
  <a:themeElements>
    <a:clrScheme name="siemens internal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iemens inter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99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iemens Sans Black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99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iemens Sans Black" pitchFamily="2" charset="0"/>
          </a:defRPr>
        </a:defPPr>
      </a:lstStyle>
    </a:lnDef>
  </a:objectDefaults>
  <a:extraClrSchemeLst>
    <a:extraClrScheme>
      <a:clrScheme name="siemens internal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emens internal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internal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internal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internal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internal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internal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siemens internal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siemens inter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99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iemens Sans Black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99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iemens Sans Black" pitchFamily="2" charset="0"/>
          </a:defRPr>
        </a:defPPr>
      </a:lstStyle>
    </a:lnDef>
  </a:objectDefaults>
  <a:extraClrSchemeLst>
    <a:extraClrScheme>
      <a:clrScheme name="siemens internal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emens internal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internal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internal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internal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internal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emens internal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Stony Brook Universit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EmoryTheme</Template>
  <TotalTime>21749</TotalTime>
  <Words>1281</Words>
  <Application>Microsoft Office PowerPoint</Application>
  <PresentationFormat>全屏显示(4:3)</PresentationFormat>
  <Paragraphs>444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17</vt:i4>
      </vt:variant>
    </vt:vector>
  </HeadingPairs>
  <TitlesOfParts>
    <vt:vector size="32" baseType="lpstr">
      <vt:lpstr>Lucida Grande</vt:lpstr>
      <vt:lpstr>ＭＳ Ｐゴシック</vt:lpstr>
      <vt:lpstr>Siemens Sans</vt:lpstr>
      <vt:lpstr>宋体</vt:lpstr>
      <vt:lpstr>Arial</vt:lpstr>
      <vt:lpstr>Calibri</vt:lpstr>
      <vt:lpstr>Helvetica</vt:lpstr>
      <vt:lpstr>Verdana</vt:lpstr>
      <vt:lpstr>Standard</vt:lpstr>
      <vt:lpstr>1_siemens internal</vt:lpstr>
      <vt:lpstr>2_siemens internal</vt:lpstr>
      <vt:lpstr>Office Theme</vt:lpstr>
      <vt:lpstr>1_Office Theme</vt:lpstr>
      <vt:lpstr>2_Office Theme</vt:lpstr>
      <vt:lpstr>Stony Brook University</vt:lpstr>
      <vt:lpstr>PowerPoint 演示文稿</vt:lpstr>
      <vt:lpstr>Last discussion</vt:lpstr>
      <vt:lpstr>This week</vt:lpstr>
      <vt:lpstr>Correction-SOTA Data Association Method</vt:lpstr>
      <vt:lpstr>Baseline Detector vs. Det Thresholds</vt:lpstr>
      <vt:lpstr>Baseline Detector vs. Det Thresholds</vt:lpstr>
      <vt:lpstr>GT Detector vs. Det Thresholds</vt:lpstr>
      <vt:lpstr>GT Detector vs. Det Thresholds</vt:lpstr>
      <vt:lpstr>Use SOTA ByteTrack Association</vt:lpstr>
      <vt:lpstr>Few Shot Counting Results</vt:lpstr>
      <vt:lpstr>Few Shot Counting Results</vt:lpstr>
      <vt:lpstr>Few Shot Counting Results</vt:lpstr>
      <vt:lpstr>Few Shot Counting Results</vt:lpstr>
      <vt:lpstr>Few Shot Counting Results</vt:lpstr>
      <vt:lpstr>Few Shot Counting Results</vt:lpstr>
      <vt:lpstr>Directions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SATO: A Spatial Data Partitioning Framework for Scalable Query Processing</dc:title>
  <dc:creator>Hoang Vo</dc:creator>
  <cp:lastModifiedBy>程 文胜</cp:lastModifiedBy>
  <cp:revision>1770</cp:revision>
  <cp:lastPrinted>2015-08-26T21:35:55Z</cp:lastPrinted>
  <dcterms:created xsi:type="dcterms:W3CDTF">2014-10-10T03:49:09Z</dcterms:created>
  <dcterms:modified xsi:type="dcterms:W3CDTF">2022-01-25T05:58:37Z</dcterms:modified>
</cp:coreProperties>
</file>